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0"/>
  </p:notesMasterIdLst>
  <p:sldIdLst>
    <p:sldId id="324" r:id="rId2"/>
    <p:sldId id="325" r:id="rId3"/>
    <p:sldId id="351" r:id="rId4"/>
    <p:sldId id="352" r:id="rId5"/>
    <p:sldId id="346" r:id="rId6"/>
    <p:sldId id="340" r:id="rId7"/>
    <p:sldId id="360" r:id="rId8"/>
    <p:sldId id="361" r:id="rId9"/>
    <p:sldId id="354" r:id="rId10"/>
    <p:sldId id="362" r:id="rId11"/>
    <p:sldId id="353" r:id="rId12"/>
    <p:sldId id="357" r:id="rId13"/>
    <p:sldId id="356" r:id="rId14"/>
    <p:sldId id="355" r:id="rId15"/>
    <p:sldId id="339" r:id="rId16"/>
    <p:sldId id="342" r:id="rId17"/>
    <p:sldId id="344" r:id="rId18"/>
    <p:sldId id="345" r:id="rId19"/>
    <p:sldId id="343" r:id="rId20"/>
    <p:sldId id="348" r:id="rId21"/>
    <p:sldId id="347" r:id="rId22"/>
    <p:sldId id="327" r:id="rId23"/>
    <p:sldId id="332" r:id="rId24"/>
    <p:sldId id="329" r:id="rId25"/>
    <p:sldId id="330" r:id="rId26"/>
    <p:sldId id="331" r:id="rId27"/>
    <p:sldId id="338" r:id="rId28"/>
    <p:sldId id="333" r:id="rId29"/>
    <p:sldId id="337" r:id="rId30"/>
    <p:sldId id="341" r:id="rId31"/>
    <p:sldId id="349" r:id="rId32"/>
    <p:sldId id="363" r:id="rId33"/>
    <p:sldId id="368" r:id="rId34"/>
    <p:sldId id="334" r:id="rId35"/>
    <p:sldId id="366" r:id="rId36"/>
    <p:sldId id="364" r:id="rId37"/>
    <p:sldId id="365" r:id="rId38"/>
    <p:sldId id="367" r:id="rId39"/>
  </p:sldIdLst>
  <p:sldSz cx="9144000" cy="5143500" type="screen16x9"/>
  <p:notesSz cx="6858000" cy="9144000"/>
  <p:embeddedFontLst>
    <p:embeddedFont>
      <p:font typeface="Arial Narrow" panose="020B0604020202020204" pitchFamily="34" charset="0"/>
      <p:regular r:id="rId41"/>
      <p:bold r:id="rId42"/>
      <p:italic r:id="rId43"/>
      <p:boldItalic r:id="rId44"/>
    </p:embeddedFont>
    <p:embeddedFont>
      <p:font typeface="Cambria Math" panose="02040503050406030204" pitchFamily="18" charset="0"/>
      <p:regular r:id="rId45"/>
    </p:embeddedFont>
    <p:embeddedFont>
      <p:font typeface="Helvetica"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57"/>
    <a:srgbClr val="F8F6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7C312A-C9E4-4E4C-A9B0-FD4793F7B3D4}">
  <a:tblStyle styleId="{C27C312A-C9E4-4E4C-A9B0-FD4793F7B3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EE85D9-FD4B-4247-AEDB-775B6D83A24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4"/>
    <p:restoredTop sz="94646"/>
  </p:normalViewPr>
  <p:slideViewPr>
    <p:cSldViewPr snapToGrid="0">
      <p:cViewPr varScale="1">
        <p:scale>
          <a:sx n="139" d="100"/>
          <a:sy n="139" d="100"/>
        </p:scale>
        <p:origin x="85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76956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3842603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65588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2131616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33693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326947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413253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435240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3030725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737214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86725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01064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5639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35286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787283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3237517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3677841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3702018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3824978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566651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418255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51296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756708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215948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264456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2923498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891717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353337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2638512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en" dirty="0"/>
              <a:t>https://</a:t>
            </a:r>
            <a:r>
              <a:rPr lang="en" dirty="0" err="1"/>
              <a:t>colab.research.google.com</a:t>
            </a:r>
            <a:r>
              <a:rPr lang="en" dirty="0"/>
              <a:t>/drive/15HE8HEQjcPMi0c-vZ40OCU2L1nCFcIbm?usp=sharing </a:t>
            </a:r>
            <a:endParaRPr lang="ru-RU" dirty="0"/>
          </a:p>
        </p:txBody>
      </p:sp>
    </p:spTree>
    <p:extLst>
      <p:ext uri="{BB962C8B-B14F-4D97-AF65-F5344CB8AC3E}">
        <p14:creationId xmlns:p14="http://schemas.microsoft.com/office/powerpoint/2010/main" val="873206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571632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en" dirty="0"/>
              <a:t>https://</a:t>
            </a:r>
            <a:r>
              <a:rPr lang="en" dirty="0" err="1"/>
              <a:t>drive.google.com</a:t>
            </a:r>
            <a:r>
              <a:rPr lang="en" dirty="0"/>
              <a:t>/file/d/1lDQX2vrNFfdKBz2kg_f5hEpccWDkc-PE/</a:t>
            </a:r>
            <a:r>
              <a:rPr lang="en" dirty="0" err="1"/>
              <a:t>view?usp</a:t>
            </a:r>
            <a:r>
              <a:rPr lang="en" dirty="0"/>
              <a:t>=</a:t>
            </a:r>
            <a:r>
              <a:rPr lang="en" dirty="0" err="1"/>
              <a:t>share_link</a:t>
            </a:r>
            <a:r>
              <a:rPr lang="en" dirty="0"/>
              <a:t> </a:t>
            </a:r>
          </a:p>
          <a:p>
            <a:pPr marL="158750" indent="0">
              <a:buNone/>
            </a:pPr>
            <a:r>
              <a:rPr lang="en" dirty="0"/>
              <a:t>https://</a:t>
            </a:r>
            <a:r>
              <a:rPr lang="en" dirty="0" err="1"/>
              <a:t>colab.research.google.com</a:t>
            </a:r>
            <a:r>
              <a:rPr lang="en" dirty="0"/>
              <a:t>/drive/1MAkTP2HgqoK7mEA7_NANroMw0QVzfq20?usp=sharing </a:t>
            </a:r>
            <a:endParaRPr lang="ru-RU" dirty="0"/>
          </a:p>
        </p:txBody>
      </p:sp>
    </p:spTree>
    <p:extLst>
      <p:ext uri="{BB962C8B-B14F-4D97-AF65-F5344CB8AC3E}">
        <p14:creationId xmlns:p14="http://schemas.microsoft.com/office/powerpoint/2010/main" val="865387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3267095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176568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46919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2476481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3407094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2635003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1961345" y="-14002"/>
            <a:ext cx="7206641" cy="5143500"/>
          </a:xfrm>
          <a:prstGeom prst="rect">
            <a:avLst/>
          </a:prstGeom>
          <a:solidFill>
            <a:srgbClr val="FFFFFF"/>
          </a:solidFill>
          <a:ln w="12700">
            <a:miter lim="400000"/>
          </a:ln>
        </p:spPr>
        <p:txBody>
          <a:bodyPr lIns="26789" tIns="26789" rIns="26789" bIns="26789" anchor="ctr"/>
          <a:lstStyle/>
          <a:p>
            <a:pPr>
              <a:defRPr sz="3200">
                <a:solidFill>
                  <a:srgbClr val="FFFFFF"/>
                </a:solidFill>
              </a:defRPr>
            </a:pPr>
            <a:endParaRPr sz="1200"/>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3338868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1143000" y="0"/>
            <a:ext cx="6858000" cy="51435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83898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748031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1990204" y="334863"/>
            <a:ext cx="5156895" cy="3120926"/>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1812727" y="3542854"/>
            <a:ext cx="5518547" cy="750094"/>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1812727" y="4319736"/>
            <a:ext cx="5518547" cy="596057"/>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4475931" y="4875609"/>
            <a:ext cx="285334" cy="28276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64735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000110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4685853" y="334863"/>
            <a:ext cx="2812852" cy="4339829"/>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1645295" y="334863"/>
            <a:ext cx="2812852" cy="2102942"/>
          </a:xfrm>
          <a:prstGeom prst="rect">
            <a:avLst/>
          </a:prstGeom>
        </p:spPr>
        <p:txBody>
          <a:bodyPr anchor="b"/>
          <a:lstStyle>
            <a:lvl1pPr>
              <a:defRPr sz="3150"/>
            </a:lvl1pPr>
          </a:lstStyle>
          <a:p>
            <a:r>
              <a:t>Текст заголовка</a:t>
            </a:r>
          </a:p>
        </p:txBody>
      </p:sp>
      <p:sp>
        <p:nvSpPr>
          <p:cNvPr id="18" name="Уровень текста 1…"/>
          <p:cNvSpPr txBox="1">
            <a:spLocks noGrp="1"/>
          </p:cNvSpPr>
          <p:nvPr>
            <p:ph type="body" sz="quarter" idx="1"/>
          </p:nvPr>
        </p:nvSpPr>
        <p:spPr>
          <a:xfrm>
            <a:off x="1645295" y="2511475"/>
            <a:ext cx="2812852" cy="2163217"/>
          </a:xfrm>
          <a:prstGeom prst="rect">
            <a:avLst/>
          </a:prstGeom>
        </p:spPr>
        <p:txBody>
          <a:bodyPr anchor="t"/>
          <a:lstStyle>
            <a:lvl1pPr marL="0" indent="0" algn="ctr">
              <a:spcBef>
                <a:spcPts val="0"/>
              </a:spcBef>
              <a:buSzTx/>
              <a:buNone/>
              <a:defRPr sz="1650"/>
            </a:lvl1pPr>
            <a:lvl2pPr marL="0" indent="85725" algn="ctr">
              <a:spcBef>
                <a:spcPts val="0"/>
              </a:spcBef>
              <a:buSzTx/>
              <a:buNone/>
              <a:defRPr sz="1650"/>
            </a:lvl2pPr>
            <a:lvl3pPr marL="0" indent="171450" algn="ctr">
              <a:spcBef>
                <a:spcPts val="0"/>
              </a:spcBef>
              <a:buSzTx/>
              <a:buNone/>
              <a:defRPr sz="1650"/>
            </a:lvl3pPr>
            <a:lvl4pPr marL="0" indent="257175" algn="ctr">
              <a:spcBef>
                <a:spcPts val="0"/>
              </a:spcBef>
              <a:buSzTx/>
              <a:buNone/>
              <a:defRPr sz="1650"/>
            </a:lvl4pPr>
            <a:lvl5pPr marL="0" indent="342900" algn="ctr">
              <a:spcBef>
                <a:spcPts val="0"/>
              </a:spcBef>
              <a:buSzTx/>
              <a:buNone/>
              <a:defRPr sz="165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805322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767879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4685853" y="1372939"/>
            <a:ext cx="2812852" cy="3315147"/>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1645295" y="1372939"/>
            <a:ext cx="2812852" cy="3315147"/>
          </a:xfrm>
          <a:prstGeom prst="rect">
            <a:avLst/>
          </a:prstGeom>
        </p:spPr>
        <p:txBody>
          <a:bodyPr/>
          <a:lstStyle>
            <a:lvl1pPr marL="174512" indent="-174512">
              <a:spcBef>
                <a:spcPts val="1688"/>
              </a:spcBef>
              <a:defRPr sz="1425"/>
            </a:lvl1pPr>
            <a:lvl2pPr marL="303099" indent="-174512">
              <a:spcBef>
                <a:spcPts val="1688"/>
              </a:spcBef>
              <a:defRPr sz="1425"/>
            </a:lvl2pPr>
            <a:lvl3pPr marL="431687" indent="-174512">
              <a:spcBef>
                <a:spcPts val="1688"/>
              </a:spcBef>
              <a:defRPr sz="1425"/>
            </a:lvl3pPr>
            <a:lvl4pPr marL="560274" indent="-174512">
              <a:spcBef>
                <a:spcPts val="1688"/>
              </a:spcBef>
              <a:defRPr sz="1425"/>
            </a:lvl4pPr>
            <a:lvl5pPr marL="688862" indent="-174512">
              <a:spcBef>
                <a:spcPts val="1688"/>
              </a:spcBef>
              <a:defRPr sz="1425"/>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93625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1645295" y="669727"/>
            <a:ext cx="5853410" cy="3804047"/>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8428071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4685853" y="2685604"/>
            <a:ext cx="2812852" cy="1989088"/>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4689133" y="468809"/>
            <a:ext cx="2812852" cy="1989088"/>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1645295" y="468809"/>
            <a:ext cx="2812852" cy="4205883"/>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068633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1812727" y="3355330"/>
            <a:ext cx="5518547" cy="328935"/>
          </a:xfrm>
          <a:prstGeom prst="rect">
            <a:avLst/>
          </a:prstGeom>
        </p:spPr>
        <p:txBody>
          <a:bodyPr anchor="t">
            <a:spAutoFit/>
          </a:bodyPr>
          <a:lstStyle>
            <a:lvl1pPr marL="0" indent="0" algn="ctr">
              <a:spcBef>
                <a:spcPts val="0"/>
              </a:spcBef>
              <a:buSzTx/>
              <a:buNone/>
              <a:defRPr sz="1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1812727" y="2208933"/>
            <a:ext cx="5518547" cy="444351"/>
          </a:xfrm>
          <a:prstGeom prst="rect">
            <a:avLst/>
          </a:prstGeom>
        </p:spPr>
        <p:txBody>
          <a:bodyPr>
            <a:spAutoFit/>
          </a:bodyPr>
          <a:lstStyle>
            <a:lvl1pPr marL="0" indent="0" algn="ctr">
              <a:spcBef>
                <a:spcPts val="0"/>
              </a:spcBef>
              <a:buSzTx/>
              <a:buNone/>
              <a:defRPr sz="195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840769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645295" y="234404"/>
            <a:ext cx="5853410" cy="1138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1645295" y="1372939"/>
            <a:ext cx="5853410" cy="33151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4475931" y="4878958"/>
            <a:ext cx="285334" cy="282769"/>
          </a:xfrm>
          <a:prstGeom prst="rect">
            <a:avLst/>
          </a:prstGeom>
          <a:ln w="12700">
            <a:miter lim="400000"/>
          </a:ln>
        </p:spPr>
        <p:txBody>
          <a:bodyPr wrap="none" lIns="71437" tIns="71437" rIns="71437" bIns="71437">
            <a:spAutoFit/>
          </a:bodyPr>
          <a:lstStyle>
            <a:lvl1pPr>
              <a:defRPr sz="900"/>
            </a:lvl1pPr>
          </a:lstStyle>
          <a:p>
            <a:fld id="{86CB4B4D-7CA3-9044-876B-883B54F8677D}" type="slidenum">
              <a:t>‹#›</a:t>
            </a:fld>
            <a:endParaRPr/>
          </a:p>
        </p:txBody>
      </p:sp>
    </p:spTree>
    <p:extLst>
      <p:ext uri="{BB962C8B-B14F-4D97-AF65-F5344CB8AC3E}">
        <p14:creationId xmlns:p14="http://schemas.microsoft.com/office/powerpoint/2010/main" val="32320815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 id="2147483672" r:id="rId11"/>
  </p:sldLayoutIdLst>
  <p:transition spd="med"/>
  <p:hf hdr="0" ftr="0" dt="0"/>
  <p:txStyles>
    <p:titleStyle>
      <a:lvl1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1pPr>
      <a:lvl2pPr marL="0" marR="0" indent="857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2pPr>
      <a:lvl3pPr marL="0" marR="0" indent="1714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3pPr>
      <a:lvl4pPr marL="0" marR="0" indent="2571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4pPr>
      <a:lvl5pPr marL="0" marR="0" indent="3429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5pPr>
      <a:lvl6pPr marL="0" marR="0" indent="4286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6pPr>
      <a:lvl7pPr marL="0" marR="0" indent="5143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7pPr>
      <a:lvl8pPr marL="0" marR="0" indent="6000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8pPr>
      <a:lvl9pPr marL="0" marR="0" indent="6858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j-lt"/>
          <a:ea typeface="+mj-ea"/>
          <a:cs typeface="+mj-cs"/>
          <a:sym typeface="Helvetica Light"/>
        </a:defRPr>
      </a:lvl9pPr>
    </p:titleStyle>
    <p:bodyStyle>
      <a:lvl1pPr marL="23151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1pPr>
      <a:lvl2pPr marL="398198"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2pPr>
      <a:lvl3pPr marL="564885"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3pPr>
      <a:lvl4pPr marL="731573"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4pPr>
      <a:lvl5pPr marL="89826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5pPr>
      <a:lvl6pPr marL="1064948"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6pPr>
      <a:lvl7pPr marL="1231635"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7pPr>
      <a:lvl8pPr marL="1398323"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8pPr>
      <a:lvl9pPr marL="156501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8074"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chrome.google.com/webstore/detail/table-capture/iebpjdmgckacbodjpijphcplhebcmeop/related" TargetMode="External"/><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hyperlink" Target="https://chrome.google.com/webstore/detail/instant-data-scraper/ofaokhiedipichpaobibbnahnkdoiiah/related" TargetMode="Externa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onlinedoctranslator.com/ru/translationfor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3888879" y="601562"/>
            <a:ext cx="0" cy="1041506"/>
          </a:xfrm>
          <a:prstGeom prst="line">
            <a:avLst/>
          </a:prstGeom>
          <a:ln w="12700">
            <a:solidFill>
              <a:srgbClr val="FFFFFF"/>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2" name="Очень крутой…"/>
          <p:cNvSpPr txBox="1"/>
          <p:nvPr/>
        </p:nvSpPr>
        <p:spPr>
          <a:xfrm>
            <a:off x="2668843" y="1450255"/>
            <a:ext cx="6304646" cy="15585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b"/>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Reputational and influence marketing</a:t>
            </a:r>
            <a:endParaRPr lang="ru-RU" sz="2025" b="1" cap="all" dirty="0">
              <a:solidFill>
                <a:srgbClr val="253957"/>
              </a:solidFill>
              <a:latin typeface="+mn-lt"/>
              <a:sym typeface="Arial Narrow"/>
            </a:endParaRPr>
          </a:p>
          <a:p>
            <a:pPr defTabSz="308074" hangingPunct="0">
              <a:buClrTx/>
              <a:defRPr sz="7000" b="1" cap="all">
                <a:solidFill>
                  <a:srgbClr val="253957"/>
                </a:solidFill>
                <a:latin typeface="+mn-lt"/>
                <a:ea typeface="+mn-ea"/>
                <a:cs typeface="+mn-cs"/>
                <a:sym typeface="Arial Narrow"/>
              </a:defRPr>
            </a:pPr>
            <a:endParaRPr lang="ru-RU" sz="2025" b="1" cap="all" dirty="0">
              <a:solidFill>
                <a:srgbClr val="253957"/>
              </a:solidFill>
              <a:latin typeface="+mn-lt"/>
              <a:sym typeface="Arial Narrow"/>
            </a:endParaRPr>
          </a:p>
          <a:p>
            <a:pPr defTabSz="308074" hangingPunct="0">
              <a:buClrTx/>
              <a:defRPr sz="7000" b="1" cap="all">
                <a:solidFill>
                  <a:srgbClr val="253957"/>
                </a:solidFill>
                <a:latin typeface="+mn-lt"/>
                <a:ea typeface="+mn-ea"/>
                <a:cs typeface="+mn-cs"/>
                <a:sym typeface="Arial Narrow"/>
              </a:defRPr>
            </a:pPr>
            <a:endParaRPr lang="ru-RU" sz="2025" b="1" cap="all" dirty="0">
              <a:solidFill>
                <a:srgbClr val="253957"/>
              </a:solidFill>
              <a:latin typeface="+mn-lt"/>
              <a:sym typeface="Arial Narrow"/>
            </a:endParaRPr>
          </a:p>
        </p:txBody>
      </p:sp>
      <p:sp>
        <p:nvSpPr>
          <p:cNvPr id="55" name="Москва, 2017"/>
          <p:cNvSpPr txBox="1"/>
          <p:nvPr/>
        </p:nvSpPr>
        <p:spPr>
          <a:xfrm>
            <a:off x="2668843" y="4796624"/>
            <a:ext cx="3541284" cy="215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l" defTabSz="642937">
              <a:defRPr sz="2800">
                <a:solidFill>
                  <a:srgbClr val="253957"/>
                </a:solidFill>
                <a:latin typeface="+mn-lt"/>
                <a:ea typeface="+mn-ea"/>
                <a:cs typeface="+mn-cs"/>
                <a:sym typeface="Arial Narrow"/>
              </a:defRPr>
            </a:lvl1pPr>
          </a:lstStyle>
          <a:p>
            <a:pPr defTabSz="241101" hangingPunct="0">
              <a:buClrTx/>
            </a:pPr>
            <a:r>
              <a:rPr lang="en-US" sz="1050" dirty="0">
                <a:latin typeface="Arial Narrow"/>
              </a:rPr>
              <a:t>Moscow</a:t>
            </a:r>
            <a:r>
              <a:rPr sz="1050" dirty="0">
                <a:latin typeface="Arial Narrow"/>
              </a:rPr>
              <a:t>, 20</a:t>
            </a:r>
            <a:r>
              <a:rPr lang="ru-RU" sz="1050" dirty="0">
                <a:latin typeface="Arial Narrow"/>
              </a:rPr>
              <a:t>2</a:t>
            </a:r>
            <a:r>
              <a:rPr lang="en-US" sz="1050" dirty="0">
                <a:latin typeface="Arial Narrow"/>
              </a:rPr>
              <a:t>2</a:t>
            </a:r>
            <a:endParaRPr lang="ru-RU" sz="1050" dirty="0">
              <a:latin typeface="Arial Narrow"/>
            </a:endParaRPr>
          </a:p>
        </p:txBody>
      </p:sp>
      <p:pic>
        <p:nvPicPr>
          <p:cNvPr id="9" name="Изображение" descr="Изображение">
            <a:extLst>
              <a:ext uri="{FF2B5EF4-FFF2-40B4-BE49-F238E27FC236}">
                <a16:creationId xmlns:a16="http://schemas.microsoft.com/office/drawing/2014/main" id="{89835CF3-B2D8-EC42-BD30-0FDC78DF6F02}"/>
              </a:ext>
            </a:extLst>
          </p:cNvPr>
          <p:cNvPicPr>
            <a:picLocks noChangeAspect="1"/>
          </p:cNvPicPr>
          <p:nvPr/>
        </p:nvPicPr>
        <p:blipFill>
          <a:blip r:embed="rId3"/>
          <a:stretch>
            <a:fillRect/>
          </a:stretch>
        </p:blipFill>
        <p:spPr>
          <a:xfrm>
            <a:off x="587123" y="2077876"/>
            <a:ext cx="766185" cy="987748"/>
          </a:xfrm>
          <a:prstGeom prst="rect">
            <a:avLst/>
          </a:prstGeom>
          <a:ln w="12700">
            <a:miter lim="400000"/>
          </a:ln>
        </p:spPr>
      </p:pic>
      <p:sp>
        <p:nvSpPr>
          <p:cNvPr id="10" name="Очень крутой подзаголовок презентации">
            <a:extLst>
              <a:ext uri="{FF2B5EF4-FFF2-40B4-BE49-F238E27FC236}">
                <a16:creationId xmlns:a16="http://schemas.microsoft.com/office/drawing/2014/main" id="{C81B65A5-85E0-9E47-AD6F-FCA87C284C23}"/>
              </a:ext>
            </a:extLst>
          </p:cNvPr>
          <p:cNvSpPr txBox="1"/>
          <p:nvPr/>
        </p:nvSpPr>
        <p:spPr>
          <a:xfrm>
            <a:off x="2668843" y="3182526"/>
            <a:ext cx="9443424" cy="1173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en-US" sz="1400" dirty="0"/>
              <a:t>Big Data Based Marketing Analytics</a:t>
            </a:r>
          </a:p>
        </p:txBody>
      </p:sp>
    </p:spTree>
    <p:extLst>
      <p:ext uri="{BB962C8B-B14F-4D97-AF65-F5344CB8AC3E}">
        <p14:creationId xmlns:p14="http://schemas.microsoft.com/office/powerpoint/2010/main" val="60530718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reputational metrics</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10</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026" name="Picture 2" descr="Что такое Share? - Глоссарий Интернет-маркетинга">
            <a:extLst>
              <a:ext uri="{FF2B5EF4-FFF2-40B4-BE49-F238E27FC236}">
                <a16:creationId xmlns:a16="http://schemas.microsoft.com/office/drawing/2014/main" id="{0A9B9F2A-BF81-074A-B8EE-F0F5E29378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11" y="2192140"/>
            <a:ext cx="4359160" cy="21208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22D90D-4E7F-6745-B038-B13FC58A2A05}"/>
              </a:ext>
            </a:extLst>
          </p:cNvPr>
          <p:cNvSpPr txBox="1"/>
          <p:nvPr/>
        </p:nvSpPr>
        <p:spPr>
          <a:xfrm>
            <a:off x="450400" y="1461749"/>
            <a:ext cx="457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b="1" i="0" u="none" strike="noStrike" dirty="0">
                <a:solidFill>
                  <a:srgbClr val="253957"/>
                </a:solidFill>
                <a:effectLst/>
                <a:latin typeface="mr-eaves-xl-modern"/>
              </a:rPr>
              <a:t>SOV = Your brand’s measures / Total market measures</a:t>
            </a:r>
            <a:endParaRPr lang="ru-RU" dirty="0">
              <a:solidFill>
                <a:srgbClr val="253957"/>
              </a:solidFill>
            </a:endParaRPr>
          </a:p>
        </p:txBody>
      </p:sp>
      <p:pic>
        <p:nvPicPr>
          <p:cNvPr id="1028" name="Picture 4" descr="Net Promoter Score: измеряйте, рассчитывайте, оптимизируйте NPS">
            <a:extLst>
              <a:ext uri="{FF2B5EF4-FFF2-40B4-BE49-F238E27FC236}">
                <a16:creationId xmlns:a16="http://schemas.microsoft.com/office/drawing/2014/main" id="{E448BF40-1F4E-994D-9093-66FC7CF2CF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352271"/>
            <a:ext cx="4032504" cy="162840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BF9FC02-A485-344B-B066-0AE079AA7CE5}"/>
              </a:ext>
            </a:extLst>
          </p:cNvPr>
          <p:cNvSpPr txBox="1"/>
          <p:nvPr/>
        </p:nvSpPr>
        <p:spPr>
          <a:xfrm>
            <a:off x="4382210" y="1453695"/>
            <a:ext cx="457200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 b="1" i="0" u="none" strike="noStrike" dirty="0">
                <a:solidFill>
                  <a:srgbClr val="253957"/>
                </a:solidFill>
                <a:effectLst/>
                <a:latin typeface="mr-eaves-xl-modern"/>
              </a:rPr>
              <a:t>NPS - difference between % of promoters and % of detractors</a:t>
            </a:r>
            <a:endParaRPr lang="ru-RU" dirty="0">
              <a:solidFill>
                <a:srgbClr val="253957"/>
              </a:solidFill>
            </a:endParaRPr>
          </a:p>
        </p:txBody>
      </p:sp>
    </p:spTree>
    <p:extLst>
      <p:ext uri="{BB962C8B-B14F-4D97-AF65-F5344CB8AC3E}">
        <p14:creationId xmlns:p14="http://schemas.microsoft.com/office/powerpoint/2010/main" val="137231934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858125"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milestones of reputation management</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11</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7410" name="Picture 2" descr="Brand reputation">
            <a:extLst>
              <a:ext uri="{FF2B5EF4-FFF2-40B4-BE49-F238E27FC236}">
                <a16:creationId xmlns:a16="http://schemas.microsoft.com/office/drawing/2014/main" id="{A3C0AB06-2658-9146-A1CB-8EC8C4574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932" y="937159"/>
            <a:ext cx="6148419" cy="39222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rand reputation">
            <a:extLst>
              <a:ext uri="{FF2B5EF4-FFF2-40B4-BE49-F238E27FC236}">
                <a16:creationId xmlns:a16="http://schemas.microsoft.com/office/drawing/2014/main" id="{ADB8B1A5-F7F7-C246-B63F-CF238EDA75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206" r="1218" b="83326"/>
          <a:stretch/>
        </p:blipFill>
        <p:spPr bwMode="auto">
          <a:xfrm>
            <a:off x="1239932" y="939223"/>
            <a:ext cx="1297696" cy="886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189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858125"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tools for reputation management (ORM)</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12</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9" name="TextBox 8">
            <a:extLst>
              <a:ext uri="{FF2B5EF4-FFF2-40B4-BE49-F238E27FC236}">
                <a16:creationId xmlns:a16="http://schemas.microsoft.com/office/drawing/2014/main" id="{4E8FFFF7-EB87-8244-AE7A-1C3667E27A1B}"/>
              </a:ext>
            </a:extLst>
          </p:cNvPr>
          <p:cNvSpPr txBox="1"/>
          <p:nvPr/>
        </p:nvSpPr>
        <p:spPr>
          <a:xfrm>
            <a:off x="586294" y="1453474"/>
            <a:ext cx="8082582" cy="35086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nSpc>
                <a:spcPct val="150000"/>
              </a:lnSpc>
              <a:defRPr sz="1600" b="1">
                <a:solidFill>
                  <a:srgbClr val="253957"/>
                </a:solidFill>
                <a:latin typeface="Arial Narrow"/>
                <a:ea typeface="+mn-ea"/>
              </a:defRPr>
            </a:lvl1pPr>
          </a:lstStyle>
          <a:p>
            <a:r>
              <a:rPr lang="en" dirty="0"/>
              <a:t>Reputation tools </a:t>
            </a:r>
            <a:r>
              <a:rPr lang="en" b="0" dirty="0"/>
              <a:t> scan search results, social networks, review pages to looking for mentions in articles or other websites and grab all relevant mentions</a:t>
            </a:r>
            <a:endParaRPr lang="en" dirty="0"/>
          </a:p>
          <a:p>
            <a:endParaRPr lang="en" dirty="0"/>
          </a:p>
          <a:p>
            <a:r>
              <a:rPr lang="en" dirty="0"/>
              <a:t>2 types of online reputation management (ORM) tools:</a:t>
            </a:r>
          </a:p>
          <a:p>
            <a:pPr marL="342900" indent="-342900">
              <a:buAutoNum type="arabicPeriod"/>
            </a:pPr>
            <a:r>
              <a:rPr lang="en" dirty="0"/>
              <a:t>monitoring tools - </a:t>
            </a:r>
            <a:r>
              <a:rPr lang="en" b="0" dirty="0"/>
              <a:t>tell you when a problem may be occurring</a:t>
            </a:r>
          </a:p>
          <a:p>
            <a:pPr marL="342900" indent="-342900">
              <a:buAutoNum type="arabicPeriod"/>
            </a:pPr>
            <a:r>
              <a:rPr lang="en" dirty="0"/>
              <a:t>Management tool - </a:t>
            </a:r>
            <a:r>
              <a:rPr lang="en" b="0" dirty="0"/>
              <a:t>helps to solve a problem once it has occurred </a:t>
            </a:r>
          </a:p>
          <a:p>
            <a:pPr marL="342900" indent="-342900">
              <a:buAutoNum type="arabicPeriod"/>
            </a:pPr>
            <a:endParaRPr lang="en" b="0" dirty="0"/>
          </a:p>
          <a:p>
            <a:pPr marL="342900" indent="-342900">
              <a:buAutoNum type="arabicPeriod"/>
            </a:pPr>
            <a:endParaRPr lang="en" b="0" dirty="0"/>
          </a:p>
          <a:p>
            <a:endParaRPr lang="ru-RU" b="0" dirty="0"/>
          </a:p>
        </p:txBody>
      </p:sp>
    </p:spTree>
    <p:extLst>
      <p:ext uri="{BB962C8B-B14F-4D97-AF65-F5344CB8AC3E}">
        <p14:creationId xmlns:p14="http://schemas.microsoft.com/office/powerpoint/2010/main" val="351353974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858125"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tools for reputation management (ORM)</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13</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9458" name="Picture 2" descr="Obligatoriu multifuncțional Pustii monitor my brand online reputation -  mpmttc.org">
            <a:extLst>
              <a:ext uri="{FF2B5EF4-FFF2-40B4-BE49-F238E27FC236}">
                <a16:creationId xmlns:a16="http://schemas.microsoft.com/office/drawing/2014/main" id="{1D41D895-88F4-694B-9EBB-4515F77E6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961" y="894961"/>
            <a:ext cx="6124136" cy="418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51988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858125"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tools for reputation management (ORM)</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14</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21506" name="Picture 2" descr="8 best online reputation management tools for your brand">
            <a:extLst>
              <a:ext uri="{FF2B5EF4-FFF2-40B4-BE49-F238E27FC236}">
                <a16:creationId xmlns:a16="http://schemas.microsoft.com/office/drawing/2014/main" id="{13AFFC39-8447-0347-AA6E-AEDC20794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78" y="1000871"/>
            <a:ext cx="7237862" cy="397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5352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254621"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Influence marketing</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15</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3" name="Google Shape;67;p15">
            <a:extLst>
              <a:ext uri="{FF2B5EF4-FFF2-40B4-BE49-F238E27FC236}">
                <a16:creationId xmlns:a16="http://schemas.microsoft.com/office/drawing/2014/main" id="{37B19B19-E1CE-BC4E-A22F-944911DC1A65}"/>
              </a:ext>
            </a:extLst>
          </p:cNvPr>
          <p:cNvSpPr txBox="1"/>
          <p:nvPr/>
        </p:nvSpPr>
        <p:spPr>
          <a:xfrm>
            <a:off x="450400" y="961032"/>
            <a:ext cx="3627824" cy="3139291"/>
          </a:xfrm>
          <a:prstGeom prst="rect">
            <a:avLst/>
          </a:prstGeom>
          <a:noFill/>
          <a:ln>
            <a:noFill/>
          </a:ln>
        </p:spPr>
        <p:txBody>
          <a:bodyPr spcFirstLastPara="1" wrap="square" lIns="91425" tIns="91425" rIns="91425" bIns="91425" anchor="t" anchorCtr="0">
            <a:spAutoFit/>
          </a:bodyPr>
          <a:lstStyle/>
          <a:p>
            <a:pPr lvl="0">
              <a:lnSpc>
                <a:spcPct val="150000"/>
              </a:lnSpc>
            </a:pPr>
            <a:r>
              <a:rPr lang="en-US" sz="1600" dirty="0">
                <a:solidFill>
                  <a:srgbClr val="253957"/>
                </a:solidFill>
                <a:latin typeface="Arial Narrow"/>
                <a:ea typeface="+mn-ea"/>
              </a:rPr>
              <a:t>All about businesses paying social media influencers to promote their products to prospective customers</a:t>
            </a:r>
          </a:p>
          <a:p>
            <a:pPr lvl="0">
              <a:lnSpc>
                <a:spcPct val="150000"/>
              </a:lnSpc>
            </a:pPr>
            <a:endParaRPr lang="en-US" sz="1600" dirty="0">
              <a:solidFill>
                <a:srgbClr val="253957"/>
              </a:solidFill>
              <a:latin typeface="Arial Narrow"/>
              <a:ea typeface="+mn-ea"/>
            </a:endParaRPr>
          </a:p>
          <a:p>
            <a:pPr lvl="0">
              <a:lnSpc>
                <a:spcPct val="150000"/>
              </a:lnSpc>
            </a:pPr>
            <a:r>
              <a:rPr lang="en-US" sz="1600" dirty="0">
                <a:solidFill>
                  <a:srgbClr val="253957"/>
                </a:solidFill>
                <a:latin typeface="Arial Narrow"/>
                <a:ea typeface="+mn-ea"/>
              </a:rPr>
              <a:t>Influencers are thought leaders within a particular niche and come with massive social media following from loyal fans</a:t>
            </a:r>
          </a:p>
          <a:p>
            <a:pPr lvl="0">
              <a:lnSpc>
                <a:spcPct val="150000"/>
              </a:lnSpc>
            </a:pPr>
            <a:endParaRPr lang="en-US" sz="1600" dirty="0">
              <a:solidFill>
                <a:srgbClr val="253957"/>
              </a:solidFill>
              <a:latin typeface="Arial Narrow"/>
              <a:ea typeface="+mn-ea"/>
            </a:endParaRPr>
          </a:p>
        </p:txBody>
      </p:sp>
      <p:pic>
        <p:nvPicPr>
          <p:cNvPr id="10242" name="Picture 2" descr="How to Find Instagram Influencers | Influencer Marketing - Your Charisma">
            <a:extLst>
              <a:ext uri="{FF2B5EF4-FFF2-40B4-BE49-F238E27FC236}">
                <a16:creationId xmlns:a16="http://schemas.microsoft.com/office/drawing/2014/main" id="{1DEB589B-E8C9-3247-BF0A-CF0B38211C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7062" y="981186"/>
            <a:ext cx="2834461" cy="177153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nstagram Influencer Marketing | The Best Instagram Marketing">
            <a:extLst>
              <a:ext uri="{FF2B5EF4-FFF2-40B4-BE49-F238E27FC236}">
                <a16:creationId xmlns:a16="http://schemas.microsoft.com/office/drawing/2014/main" id="{557179E2-7A6D-4F43-91A0-ED012F58E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1904" y="1906800"/>
            <a:ext cx="3166972" cy="227566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Majority of consumers have unfollowed social media influencers - UAE and  Saudi study | PR Week">
            <a:extLst>
              <a:ext uri="{FF2B5EF4-FFF2-40B4-BE49-F238E27FC236}">
                <a16:creationId xmlns:a16="http://schemas.microsoft.com/office/drawing/2014/main" id="{3EBFD286-4B61-5842-B46A-A77B85BF6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6292" y="3363318"/>
            <a:ext cx="2455933"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178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254621"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What influencers can do for the brand?</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16</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3" name="Google Shape;67;p15">
            <a:extLst>
              <a:ext uri="{FF2B5EF4-FFF2-40B4-BE49-F238E27FC236}">
                <a16:creationId xmlns:a16="http://schemas.microsoft.com/office/drawing/2014/main" id="{37B19B19-E1CE-BC4E-A22F-944911DC1A65}"/>
              </a:ext>
            </a:extLst>
          </p:cNvPr>
          <p:cNvSpPr txBox="1"/>
          <p:nvPr/>
        </p:nvSpPr>
        <p:spPr>
          <a:xfrm>
            <a:off x="450400" y="961032"/>
            <a:ext cx="8428424" cy="3139291"/>
          </a:xfrm>
          <a:prstGeom prst="rect">
            <a:avLst/>
          </a:prstGeom>
          <a:noFill/>
          <a:ln>
            <a:noFill/>
          </a:ln>
        </p:spPr>
        <p:txBody>
          <a:bodyPr spcFirstLastPara="1" wrap="square" lIns="91425" tIns="91425" rIns="91425" bIns="91425" anchor="t" anchorCtr="0">
            <a:spAutoFit/>
          </a:bodyPr>
          <a:lstStyle/>
          <a:p>
            <a:pPr marL="342900" lvl="0" indent="-342900">
              <a:lnSpc>
                <a:spcPct val="150000"/>
              </a:lnSpc>
              <a:buAutoNum type="arabicPeriod"/>
            </a:pPr>
            <a:r>
              <a:rPr lang="en-US" sz="1600" dirty="0">
                <a:solidFill>
                  <a:srgbClr val="253957"/>
                </a:solidFill>
                <a:latin typeface="Arial Narrow"/>
                <a:ea typeface="+mn-ea"/>
              </a:rPr>
              <a:t>influencers are more approachable</a:t>
            </a:r>
            <a:br>
              <a:rPr lang="en-US" sz="1600" dirty="0">
                <a:solidFill>
                  <a:srgbClr val="253957"/>
                </a:solidFill>
                <a:latin typeface="Arial Narrow"/>
                <a:ea typeface="+mn-ea"/>
              </a:rPr>
            </a:br>
            <a:r>
              <a:rPr lang="en-US" sz="1600" dirty="0">
                <a:solidFill>
                  <a:srgbClr val="253957"/>
                </a:solidFill>
                <a:latin typeface="Arial Narrow"/>
                <a:ea typeface="+mn-ea"/>
              </a:rPr>
              <a:t>You can rope in one or more within your niche and they can boost your brand awareness in several ways:</a:t>
            </a:r>
          </a:p>
          <a:p>
            <a:pPr marL="342900" lvl="0" indent="-342900">
              <a:lnSpc>
                <a:spcPct val="150000"/>
              </a:lnSpc>
              <a:buAutoNum type="arabicPeriod"/>
            </a:pPr>
            <a:r>
              <a:rPr lang="en-US" sz="1600" dirty="0">
                <a:solidFill>
                  <a:srgbClr val="253957"/>
                </a:solidFill>
                <a:latin typeface="Arial Narrow"/>
                <a:ea typeface="+mn-ea"/>
              </a:rPr>
              <a:t>Generating brand awareness among a new audience segments</a:t>
            </a:r>
          </a:p>
          <a:p>
            <a:pPr marL="342900" lvl="0" indent="-342900">
              <a:lnSpc>
                <a:spcPct val="150000"/>
              </a:lnSpc>
              <a:buAutoNum type="arabicPeriod"/>
            </a:pPr>
            <a:r>
              <a:rPr lang="en-US" sz="1600" dirty="0">
                <a:solidFill>
                  <a:srgbClr val="253957"/>
                </a:solidFill>
                <a:latin typeface="Arial Narrow"/>
                <a:ea typeface="+mn-ea"/>
              </a:rPr>
              <a:t>Bringing credibility to your brand via their already-established follower relationships</a:t>
            </a:r>
          </a:p>
          <a:p>
            <a:pPr marL="342900" lvl="0" indent="-342900">
              <a:lnSpc>
                <a:spcPct val="150000"/>
              </a:lnSpc>
              <a:buAutoNum type="arabicPeriod"/>
            </a:pPr>
            <a:r>
              <a:rPr lang="en-US" sz="1600" dirty="0">
                <a:solidFill>
                  <a:srgbClr val="253957"/>
                </a:solidFill>
                <a:latin typeface="Arial Narrow"/>
                <a:ea typeface="+mn-ea"/>
              </a:rPr>
              <a:t>Creating a snowball effect regarding your brand in social media</a:t>
            </a:r>
          </a:p>
          <a:p>
            <a:pPr marL="342900" lvl="0" indent="-342900">
              <a:lnSpc>
                <a:spcPct val="150000"/>
              </a:lnSpc>
              <a:buAutoNum type="arabicPeriod"/>
            </a:pPr>
            <a:r>
              <a:rPr lang="en-US" sz="1600" dirty="0">
                <a:solidFill>
                  <a:srgbClr val="253957"/>
                </a:solidFill>
                <a:latin typeface="Arial Narrow"/>
                <a:ea typeface="+mn-ea"/>
              </a:rPr>
              <a:t>Boosting your search engines ranking</a:t>
            </a:r>
          </a:p>
          <a:p>
            <a:pPr marL="342900" lvl="0" indent="-342900">
              <a:lnSpc>
                <a:spcPct val="150000"/>
              </a:lnSpc>
              <a:buAutoNum type="arabicPeriod"/>
            </a:pPr>
            <a:r>
              <a:rPr lang="en-US" sz="1600" dirty="0">
                <a:solidFill>
                  <a:srgbClr val="253957"/>
                </a:solidFill>
                <a:latin typeface="Arial Narrow"/>
                <a:ea typeface="+mn-ea"/>
              </a:rPr>
              <a:t>Driving conversion by including click-to-buy calls to action within their posts</a:t>
            </a:r>
          </a:p>
          <a:p>
            <a:pPr marL="342900" lvl="0" indent="-342900">
              <a:lnSpc>
                <a:spcPct val="150000"/>
              </a:lnSpc>
              <a:buAutoNum type="arabicPeriod"/>
            </a:pPr>
            <a:r>
              <a:rPr lang="en-US" sz="1600" dirty="0">
                <a:solidFill>
                  <a:srgbClr val="253957"/>
                </a:solidFill>
                <a:latin typeface="Arial Narrow"/>
                <a:ea typeface="+mn-ea"/>
              </a:rPr>
              <a:t>Generating brand awareness among a new audience segments</a:t>
            </a:r>
          </a:p>
        </p:txBody>
      </p:sp>
    </p:spTree>
    <p:extLst>
      <p:ext uri="{BB962C8B-B14F-4D97-AF65-F5344CB8AC3E}">
        <p14:creationId xmlns:p14="http://schemas.microsoft.com/office/powerpoint/2010/main" val="37688550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76203"/>
            <a:ext cx="5254621"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types of influencers</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17</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1" name="TextBox 10">
            <a:extLst>
              <a:ext uri="{FF2B5EF4-FFF2-40B4-BE49-F238E27FC236}">
                <a16:creationId xmlns:a16="http://schemas.microsoft.com/office/drawing/2014/main" id="{BB773073-BB58-F848-B8DC-7D1A15B6D01C}"/>
              </a:ext>
            </a:extLst>
          </p:cNvPr>
          <p:cNvSpPr txBox="1"/>
          <p:nvPr/>
        </p:nvSpPr>
        <p:spPr>
          <a:xfrm>
            <a:off x="477832" y="2222749"/>
            <a:ext cx="457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dirty="0">
                <a:solidFill>
                  <a:srgbClr val="253957"/>
                </a:solidFill>
              </a:rPr>
              <a:t>Nano Influencers: &lt;1K to 10K</a:t>
            </a:r>
            <a:endParaRPr lang="ru-RU" dirty="0">
              <a:solidFill>
                <a:srgbClr val="253957"/>
              </a:solidFill>
            </a:endParaRPr>
          </a:p>
        </p:txBody>
      </p:sp>
      <p:sp>
        <p:nvSpPr>
          <p:cNvPr id="14" name="TextBox 13">
            <a:extLst>
              <a:ext uri="{FF2B5EF4-FFF2-40B4-BE49-F238E27FC236}">
                <a16:creationId xmlns:a16="http://schemas.microsoft.com/office/drawing/2014/main" id="{6D301DFE-A6E1-C646-BC22-1790FF6654E5}"/>
              </a:ext>
            </a:extLst>
          </p:cNvPr>
          <p:cNvSpPr txBox="1"/>
          <p:nvPr/>
        </p:nvSpPr>
        <p:spPr>
          <a:xfrm>
            <a:off x="477832" y="2741982"/>
            <a:ext cx="457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dirty="0">
                <a:solidFill>
                  <a:srgbClr val="253957"/>
                </a:solidFill>
              </a:rPr>
              <a:t>Micro Influencers: 10K to 100K</a:t>
            </a:r>
            <a:endParaRPr lang="ru-RU" dirty="0">
              <a:solidFill>
                <a:srgbClr val="253957"/>
              </a:solidFill>
            </a:endParaRPr>
          </a:p>
        </p:txBody>
      </p:sp>
      <p:sp>
        <p:nvSpPr>
          <p:cNvPr id="19" name="TextBox 18">
            <a:extLst>
              <a:ext uri="{FF2B5EF4-FFF2-40B4-BE49-F238E27FC236}">
                <a16:creationId xmlns:a16="http://schemas.microsoft.com/office/drawing/2014/main" id="{CB56DB29-AB9D-F544-BFA1-8DF4E2BCAFC8}"/>
              </a:ext>
            </a:extLst>
          </p:cNvPr>
          <p:cNvSpPr txBox="1"/>
          <p:nvPr/>
        </p:nvSpPr>
        <p:spPr>
          <a:xfrm>
            <a:off x="456365" y="3293395"/>
            <a:ext cx="457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dirty="0">
                <a:solidFill>
                  <a:srgbClr val="253957"/>
                </a:solidFill>
              </a:rPr>
              <a:t>Macro Influencers: 100K to 1M</a:t>
            </a:r>
            <a:endParaRPr lang="ru-RU" dirty="0">
              <a:solidFill>
                <a:srgbClr val="253957"/>
              </a:solidFill>
            </a:endParaRPr>
          </a:p>
        </p:txBody>
      </p:sp>
      <p:sp>
        <p:nvSpPr>
          <p:cNvPr id="20" name="TextBox 19">
            <a:extLst>
              <a:ext uri="{FF2B5EF4-FFF2-40B4-BE49-F238E27FC236}">
                <a16:creationId xmlns:a16="http://schemas.microsoft.com/office/drawing/2014/main" id="{2A59F7AA-4B34-EC49-8260-3FCB5D8286C4}"/>
              </a:ext>
            </a:extLst>
          </p:cNvPr>
          <p:cNvSpPr txBox="1"/>
          <p:nvPr/>
        </p:nvSpPr>
        <p:spPr>
          <a:xfrm>
            <a:off x="445442" y="3844808"/>
            <a:ext cx="252140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dirty="0">
                <a:solidFill>
                  <a:srgbClr val="253957"/>
                </a:solidFill>
              </a:rPr>
              <a:t>Mega Influencers / Celebrities / Public figures: &gt;1M</a:t>
            </a:r>
            <a:endParaRPr lang="ru-RU" dirty="0">
              <a:solidFill>
                <a:srgbClr val="253957"/>
              </a:solidFill>
            </a:endParaRPr>
          </a:p>
        </p:txBody>
      </p:sp>
      <p:sp>
        <p:nvSpPr>
          <p:cNvPr id="21" name="TextBox 20">
            <a:extLst>
              <a:ext uri="{FF2B5EF4-FFF2-40B4-BE49-F238E27FC236}">
                <a16:creationId xmlns:a16="http://schemas.microsoft.com/office/drawing/2014/main" id="{CA480496-54F3-1749-B1B2-45A65313B029}"/>
              </a:ext>
            </a:extLst>
          </p:cNvPr>
          <p:cNvSpPr txBox="1"/>
          <p:nvPr/>
        </p:nvSpPr>
        <p:spPr>
          <a:xfrm>
            <a:off x="477832" y="1711400"/>
            <a:ext cx="457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dirty="0">
                <a:solidFill>
                  <a:srgbClr val="253957"/>
                </a:solidFill>
              </a:rPr>
              <a:t>Customers</a:t>
            </a:r>
            <a:endParaRPr lang="ru-RU" dirty="0">
              <a:solidFill>
                <a:srgbClr val="253957"/>
              </a:solidFill>
            </a:endParaRPr>
          </a:p>
        </p:txBody>
      </p:sp>
      <p:sp>
        <p:nvSpPr>
          <p:cNvPr id="22" name="TextBox 21">
            <a:extLst>
              <a:ext uri="{FF2B5EF4-FFF2-40B4-BE49-F238E27FC236}">
                <a16:creationId xmlns:a16="http://schemas.microsoft.com/office/drawing/2014/main" id="{FE3BEEE9-F9B2-104B-9F45-6AD7F89733C8}"/>
              </a:ext>
            </a:extLst>
          </p:cNvPr>
          <p:cNvSpPr txBox="1"/>
          <p:nvPr/>
        </p:nvSpPr>
        <p:spPr>
          <a:xfrm>
            <a:off x="450400" y="1196411"/>
            <a:ext cx="457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dirty="0">
                <a:solidFill>
                  <a:srgbClr val="253957"/>
                </a:solidFill>
              </a:rPr>
              <a:t>Employees</a:t>
            </a:r>
            <a:endParaRPr lang="ru-RU" dirty="0">
              <a:solidFill>
                <a:srgbClr val="253957"/>
              </a:solidFill>
            </a:endParaRPr>
          </a:p>
        </p:txBody>
      </p:sp>
      <p:pic>
        <p:nvPicPr>
          <p:cNvPr id="7172" name="Picture 4" descr="The 6 Types Of Influencers">
            <a:extLst>
              <a:ext uri="{FF2B5EF4-FFF2-40B4-BE49-F238E27FC236}">
                <a16:creationId xmlns:a16="http://schemas.microsoft.com/office/drawing/2014/main" id="{A3A27F67-B699-B045-BD9F-50E4F4B10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571" y="939599"/>
            <a:ext cx="5014864" cy="3844808"/>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AD6FA461-DD9A-ED49-8C18-7EE09432342E}"/>
              </a:ext>
            </a:extLst>
          </p:cNvPr>
          <p:cNvSpPr/>
          <p:nvPr/>
        </p:nvSpPr>
        <p:spPr>
          <a:xfrm>
            <a:off x="4709160" y="1151597"/>
            <a:ext cx="340672" cy="421171"/>
          </a:xfrm>
          <a:prstGeom prst="rect">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Tree>
    <p:extLst>
      <p:ext uri="{BB962C8B-B14F-4D97-AF65-F5344CB8AC3E}">
        <p14:creationId xmlns:p14="http://schemas.microsoft.com/office/powerpoint/2010/main" val="7775811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109241"/>
            <a:ext cx="5254621"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types of influencers (based on number of </a:t>
            </a:r>
            <a:r>
              <a:rPr lang="en-US" sz="2025" b="1" cap="all" dirty="0">
                <a:solidFill>
                  <a:srgbClr val="253957"/>
                </a:solidFill>
                <a:sym typeface="Arial Narrow"/>
              </a:rPr>
              <a:t>followers</a:t>
            </a:r>
            <a:r>
              <a:rPr lang="en-US" sz="2025" b="1" cap="all" dirty="0">
                <a:solidFill>
                  <a:srgbClr val="253957"/>
                </a:solidFill>
                <a:latin typeface="+mn-lt"/>
                <a:sym typeface="Arial Narrow"/>
              </a:rPr>
              <a:t>)</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18</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7170" name="Picture 2">
            <a:extLst>
              <a:ext uri="{FF2B5EF4-FFF2-40B4-BE49-F238E27FC236}">
                <a16:creationId xmlns:a16="http://schemas.microsoft.com/office/drawing/2014/main" id="{2E330482-835F-8743-8C0F-82D6D3F5E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11" y="976701"/>
            <a:ext cx="5628089" cy="399190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Engagement rate: как правильно считать коэффициент вовлеченности в  социальных сетях">
            <a:extLst>
              <a:ext uri="{FF2B5EF4-FFF2-40B4-BE49-F238E27FC236}">
                <a16:creationId xmlns:a16="http://schemas.microsoft.com/office/drawing/2014/main" id="{E6D58392-CAAE-4348-A2FF-258D73D77E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970" t="13959" r="10949" b="16146"/>
          <a:stretch/>
        </p:blipFill>
        <p:spPr bwMode="auto">
          <a:xfrm>
            <a:off x="6048700" y="2256315"/>
            <a:ext cx="2310287" cy="143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2029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254621"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How to choose a right influencer?</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19</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3" name="Google Shape;67;p15">
            <a:extLst>
              <a:ext uri="{FF2B5EF4-FFF2-40B4-BE49-F238E27FC236}">
                <a16:creationId xmlns:a16="http://schemas.microsoft.com/office/drawing/2014/main" id="{37B19B19-E1CE-BC4E-A22F-944911DC1A65}"/>
              </a:ext>
            </a:extLst>
          </p:cNvPr>
          <p:cNvSpPr txBox="1"/>
          <p:nvPr/>
        </p:nvSpPr>
        <p:spPr>
          <a:xfrm>
            <a:off x="450400" y="961032"/>
            <a:ext cx="8428424" cy="4616618"/>
          </a:xfrm>
          <a:prstGeom prst="rect">
            <a:avLst/>
          </a:prstGeom>
          <a:noFill/>
          <a:ln>
            <a:noFill/>
          </a:ln>
        </p:spPr>
        <p:txBody>
          <a:bodyPr spcFirstLastPara="1" wrap="square" lIns="91425" tIns="91425" rIns="91425" bIns="91425" anchor="t" anchorCtr="0">
            <a:spAutoFit/>
          </a:bodyPr>
          <a:lstStyle/>
          <a:p>
            <a:pPr marL="342900" lvl="0" indent="-342900">
              <a:lnSpc>
                <a:spcPct val="150000"/>
              </a:lnSpc>
              <a:buFont typeface="+mj-lt"/>
              <a:buAutoNum type="arabicPeriod"/>
            </a:pPr>
            <a:r>
              <a:rPr lang="en-US" sz="1600" dirty="0">
                <a:solidFill>
                  <a:srgbClr val="253957"/>
                </a:solidFill>
                <a:latin typeface="Arial Narrow"/>
                <a:ea typeface="+mn-ea"/>
              </a:rPr>
              <a:t>Analyze your target audience. What platforms do the use?</a:t>
            </a:r>
          </a:p>
          <a:p>
            <a:pPr marL="342900" lvl="0" indent="-342900">
              <a:lnSpc>
                <a:spcPct val="150000"/>
              </a:lnSpc>
              <a:buFont typeface="+mj-lt"/>
              <a:buAutoNum type="arabicPeriod"/>
            </a:pPr>
            <a:r>
              <a:rPr lang="en-US" sz="1600" dirty="0">
                <a:solidFill>
                  <a:srgbClr val="253957"/>
                </a:solidFill>
                <a:latin typeface="Arial Narrow"/>
                <a:ea typeface="+mn-ea"/>
              </a:rPr>
              <a:t>The influencers’ main topic and audience structure. Do they match your target audience?</a:t>
            </a:r>
          </a:p>
          <a:p>
            <a:pPr marL="342900" lvl="0" indent="-342900">
              <a:lnSpc>
                <a:spcPct val="150000"/>
              </a:lnSpc>
              <a:buAutoNum type="arabicPeriod"/>
            </a:pPr>
            <a:r>
              <a:rPr lang="en-US" sz="1600" dirty="0">
                <a:solidFill>
                  <a:srgbClr val="253957"/>
                </a:solidFill>
                <a:latin typeface="Arial Narrow"/>
                <a:ea typeface="+mn-ea"/>
              </a:rPr>
              <a:t>Look at the metrics:</a:t>
            </a:r>
            <a:br>
              <a:rPr lang="en-US" sz="1600" dirty="0">
                <a:solidFill>
                  <a:srgbClr val="253957"/>
                </a:solidFill>
                <a:latin typeface="Arial Narrow"/>
                <a:ea typeface="+mn-ea"/>
              </a:rPr>
            </a:br>
            <a:r>
              <a:rPr lang="en-US" sz="1600" dirty="0">
                <a:solidFill>
                  <a:srgbClr val="253957"/>
                </a:solidFill>
                <a:latin typeface="Arial Narrow"/>
                <a:ea typeface="+mn-ea"/>
              </a:rPr>
              <a:t>- stable growth of audience size</a:t>
            </a:r>
            <a:br>
              <a:rPr lang="en-US" sz="1600" dirty="0">
                <a:solidFill>
                  <a:srgbClr val="253957"/>
                </a:solidFill>
                <a:latin typeface="Arial Narrow"/>
                <a:ea typeface="+mn-ea"/>
              </a:rPr>
            </a:br>
            <a:r>
              <a:rPr lang="en-US" sz="1600" dirty="0">
                <a:solidFill>
                  <a:srgbClr val="253957"/>
                </a:solidFill>
                <a:latin typeface="Arial Narrow"/>
                <a:ea typeface="+mn-ea"/>
              </a:rPr>
              <a:t>- reach and engagement of posts</a:t>
            </a:r>
            <a:br>
              <a:rPr lang="en-US" sz="1600" dirty="0">
                <a:solidFill>
                  <a:srgbClr val="253957"/>
                </a:solidFill>
                <a:latin typeface="Arial Narrow"/>
                <a:ea typeface="+mn-ea"/>
              </a:rPr>
            </a:br>
            <a:r>
              <a:rPr lang="en-US" sz="1600" dirty="0">
                <a:solidFill>
                  <a:srgbClr val="253957"/>
                </a:solidFill>
                <a:latin typeface="Arial Narrow"/>
                <a:ea typeface="+mn-ea"/>
              </a:rPr>
              <a:t>- content </a:t>
            </a:r>
            <a:r>
              <a:rPr lang="en-US" sz="1600" b="1" dirty="0">
                <a:solidFill>
                  <a:srgbClr val="253957"/>
                </a:solidFill>
                <a:latin typeface="Arial Narrow"/>
                <a:ea typeface="+mn-ea"/>
              </a:rPr>
              <a:t>engagement rate</a:t>
            </a:r>
            <a:br>
              <a:rPr lang="en-US" sz="1600" b="1" dirty="0">
                <a:solidFill>
                  <a:srgbClr val="253957"/>
                </a:solidFill>
                <a:latin typeface="Arial Narrow"/>
                <a:ea typeface="+mn-ea"/>
              </a:rPr>
            </a:br>
            <a:r>
              <a:rPr lang="en-US" sz="1600" dirty="0">
                <a:solidFill>
                  <a:srgbClr val="253957"/>
                </a:solidFill>
                <a:latin typeface="Arial Narrow"/>
                <a:ea typeface="+mn-ea"/>
              </a:rPr>
              <a:t>- the quality and sentiment of comments</a:t>
            </a:r>
          </a:p>
          <a:p>
            <a:pPr marL="342900" lvl="0" indent="-342900">
              <a:lnSpc>
                <a:spcPct val="150000"/>
              </a:lnSpc>
              <a:buAutoNum type="arabicPeriod"/>
            </a:pPr>
            <a:r>
              <a:rPr lang="en-US" sz="1600" dirty="0">
                <a:solidFill>
                  <a:srgbClr val="253957"/>
                </a:solidFill>
                <a:latin typeface="Arial Narrow"/>
                <a:ea typeface="+mn-ea"/>
              </a:rPr>
              <a:t>Analyze the influencer’s content:</a:t>
            </a:r>
            <a:br>
              <a:rPr lang="en-US" sz="1600" dirty="0">
                <a:solidFill>
                  <a:srgbClr val="253957"/>
                </a:solidFill>
                <a:latin typeface="Arial Narrow"/>
                <a:ea typeface="+mn-ea"/>
              </a:rPr>
            </a:br>
            <a:r>
              <a:rPr lang="en-US" sz="1600" dirty="0">
                <a:solidFill>
                  <a:srgbClr val="253957"/>
                </a:solidFill>
                <a:latin typeface="Arial Narrow"/>
                <a:ea typeface="+mn-ea"/>
              </a:rPr>
              <a:t>- authenticity, passion, and knowledge</a:t>
            </a:r>
          </a:p>
          <a:p>
            <a:pPr marL="342900" lvl="0" indent="-342900">
              <a:lnSpc>
                <a:spcPct val="150000"/>
              </a:lnSpc>
              <a:buAutoNum type="arabicPeriod"/>
            </a:pPr>
            <a:r>
              <a:rPr lang="en-US" sz="1600" dirty="0">
                <a:solidFill>
                  <a:srgbClr val="253957"/>
                </a:solidFill>
                <a:latin typeface="Arial Narrow"/>
                <a:ea typeface="+mn-ea"/>
              </a:rPr>
              <a:t>Compare influencer’s price with the budget</a:t>
            </a:r>
          </a:p>
          <a:p>
            <a:pPr marL="342900" lvl="0" indent="-342900">
              <a:lnSpc>
                <a:spcPct val="150000"/>
              </a:lnSpc>
              <a:buAutoNum type="arabicPeriod"/>
            </a:pPr>
            <a:endParaRPr lang="en-US" sz="1600" dirty="0">
              <a:solidFill>
                <a:srgbClr val="253957"/>
              </a:solidFill>
              <a:latin typeface="Arial Narrow"/>
              <a:ea typeface="+mn-ea"/>
            </a:endParaRPr>
          </a:p>
          <a:p>
            <a:pPr lvl="2">
              <a:lnSpc>
                <a:spcPct val="150000"/>
              </a:lnSpc>
            </a:pPr>
            <a:endParaRPr lang="en-US" sz="1600" dirty="0">
              <a:solidFill>
                <a:srgbClr val="253957"/>
              </a:solidFill>
              <a:latin typeface="Arial Narrow"/>
              <a:ea typeface="+mn-ea"/>
            </a:endParaRPr>
          </a:p>
        </p:txBody>
      </p:sp>
    </p:spTree>
    <p:extLst>
      <p:ext uri="{BB962C8B-B14F-4D97-AF65-F5344CB8AC3E}">
        <p14:creationId xmlns:p14="http://schemas.microsoft.com/office/powerpoint/2010/main" val="32216757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Today’s agenda</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8" name="Google Shape;67;p15">
            <a:extLst>
              <a:ext uri="{FF2B5EF4-FFF2-40B4-BE49-F238E27FC236}">
                <a16:creationId xmlns:a16="http://schemas.microsoft.com/office/drawing/2014/main" id="{5069CF0F-120F-744E-8EC8-FF3B2F1329EA}"/>
              </a:ext>
            </a:extLst>
          </p:cNvPr>
          <p:cNvSpPr txBox="1"/>
          <p:nvPr/>
        </p:nvSpPr>
        <p:spPr>
          <a:xfrm>
            <a:off x="545325" y="1140275"/>
            <a:ext cx="7138800" cy="2031295"/>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Brand reputation importance</a:t>
            </a:r>
          </a:p>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Influencers’ marketing definition, benefits and risks</a:t>
            </a:r>
          </a:p>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Reputational marketing tools and methods</a:t>
            </a:r>
          </a:p>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The group project description</a:t>
            </a:r>
          </a:p>
          <a:p>
            <a:pPr marL="342900" lvl="0" indent="-342900" algn="l" rtl="0">
              <a:lnSpc>
                <a:spcPct val="150000"/>
              </a:lnSpc>
              <a:spcBef>
                <a:spcPts val="0"/>
              </a:spcBef>
              <a:spcAft>
                <a:spcPts val="0"/>
              </a:spcAft>
              <a:buAutoNum type="arabicPeriod"/>
            </a:pPr>
            <a:endParaRPr lang="en-US" sz="1600" dirty="0">
              <a:solidFill>
                <a:srgbClr val="253957"/>
              </a:solidFill>
              <a:latin typeface="Arial Narrow"/>
              <a:ea typeface="+mn-ea"/>
            </a:endParaRPr>
          </a:p>
        </p:txBody>
      </p:sp>
    </p:spTree>
    <p:extLst>
      <p:ext uri="{BB962C8B-B14F-4D97-AF65-F5344CB8AC3E}">
        <p14:creationId xmlns:p14="http://schemas.microsoft.com/office/powerpoint/2010/main" val="30202219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254621"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How to choose a right influencer?</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20</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2290" name="Picture 2">
            <a:extLst>
              <a:ext uri="{FF2B5EF4-FFF2-40B4-BE49-F238E27FC236}">
                <a16:creationId xmlns:a16="http://schemas.microsoft.com/office/drawing/2014/main" id="{49E00368-9796-3E40-A0B3-C79D9B27F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49" y="1103605"/>
            <a:ext cx="4554603" cy="309693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nfluencer Fatigue: Are We Done With Influencers?">
            <a:extLst>
              <a:ext uri="{FF2B5EF4-FFF2-40B4-BE49-F238E27FC236}">
                <a16:creationId xmlns:a16="http://schemas.microsoft.com/office/drawing/2014/main" id="{999FD240-07FE-FE4D-8665-C20A61E958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9952" y="1000872"/>
            <a:ext cx="3604483" cy="3520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93806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155082"/>
            <a:ext cx="5254621"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Bigger audience doesn’t mean higher campaign results</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21</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1266" name="Picture 2">
            <a:extLst>
              <a:ext uri="{FF2B5EF4-FFF2-40B4-BE49-F238E27FC236}">
                <a16:creationId xmlns:a16="http://schemas.microsoft.com/office/drawing/2014/main" id="{CD5521E6-022A-264B-9FF7-FB8803FDB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454" y="942953"/>
            <a:ext cx="5771092" cy="374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93078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role of. Influencers in </a:t>
            </a:r>
            <a:r>
              <a:rPr lang="en-US" sz="2025" b="1" cap="all" dirty="0" err="1">
                <a:solidFill>
                  <a:srgbClr val="253957"/>
                </a:solidFill>
                <a:latin typeface="+mn-lt"/>
                <a:sym typeface="Arial Narrow"/>
              </a:rPr>
              <a:t>clm</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22</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9" name="Google Shape;163;p30">
            <a:extLst>
              <a:ext uri="{FF2B5EF4-FFF2-40B4-BE49-F238E27FC236}">
                <a16:creationId xmlns:a16="http://schemas.microsoft.com/office/drawing/2014/main" id="{C9F457B3-5A5B-8847-860E-C55D68A7A1FE}"/>
              </a:ext>
            </a:extLst>
          </p:cNvPr>
          <p:cNvPicPr preferRelativeResize="0"/>
          <p:nvPr/>
        </p:nvPicPr>
        <p:blipFill rotWithShape="1">
          <a:blip r:embed="rId4">
            <a:alphaModFix/>
          </a:blip>
          <a:srcRect l="1309" t="2062" r="5148" b="2062"/>
          <a:stretch/>
        </p:blipFill>
        <p:spPr>
          <a:xfrm>
            <a:off x="1225296" y="953724"/>
            <a:ext cx="6693408" cy="4077091"/>
          </a:xfrm>
          <a:prstGeom prst="rect">
            <a:avLst/>
          </a:prstGeom>
          <a:noFill/>
          <a:ln>
            <a:noFill/>
          </a:ln>
        </p:spPr>
      </p:pic>
    </p:spTree>
    <p:extLst>
      <p:ext uri="{BB962C8B-B14F-4D97-AF65-F5344CB8AC3E}">
        <p14:creationId xmlns:p14="http://schemas.microsoft.com/office/powerpoint/2010/main" val="190374167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innovation diffusion</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23</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1" name="Google Shape;79;p17">
            <a:extLst>
              <a:ext uri="{FF2B5EF4-FFF2-40B4-BE49-F238E27FC236}">
                <a16:creationId xmlns:a16="http://schemas.microsoft.com/office/drawing/2014/main" id="{B27F8C59-90BE-6B41-A86F-6D045F0C3FB0}"/>
              </a:ext>
            </a:extLst>
          </p:cNvPr>
          <p:cNvPicPr preferRelativeResize="0"/>
          <p:nvPr/>
        </p:nvPicPr>
        <p:blipFill rotWithShape="1">
          <a:blip r:embed="rId4">
            <a:alphaModFix/>
          </a:blip>
          <a:srcRect b="6638"/>
          <a:stretch/>
        </p:blipFill>
        <p:spPr>
          <a:xfrm>
            <a:off x="920883" y="932537"/>
            <a:ext cx="7302234" cy="3759323"/>
          </a:xfrm>
          <a:prstGeom prst="rect">
            <a:avLst/>
          </a:prstGeom>
          <a:noFill/>
          <a:ln>
            <a:noFill/>
          </a:ln>
        </p:spPr>
      </p:pic>
    </p:spTree>
    <p:extLst>
      <p:ext uri="{BB962C8B-B14F-4D97-AF65-F5344CB8AC3E}">
        <p14:creationId xmlns:p14="http://schemas.microsoft.com/office/powerpoint/2010/main" val="15967738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innovation diffusion</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24</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2" name="Google Shape;74;p16">
            <a:extLst>
              <a:ext uri="{FF2B5EF4-FFF2-40B4-BE49-F238E27FC236}">
                <a16:creationId xmlns:a16="http://schemas.microsoft.com/office/drawing/2014/main" id="{BCEFCC54-B5B6-0143-98C0-D79E4EF7455C}"/>
              </a:ext>
            </a:extLst>
          </p:cNvPr>
          <p:cNvPicPr preferRelativeResize="0"/>
          <p:nvPr/>
        </p:nvPicPr>
        <p:blipFill>
          <a:blip r:embed="rId4">
            <a:alphaModFix/>
          </a:blip>
          <a:stretch>
            <a:fillRect/>
          </a:stretch>
        </p:blipFill>
        <p:spPr>
          <a:xfrm>
            <a:off x="387800" y="1715575"/>
            <a:ext cx="8368399" cy="2672326"/>
          </a:xfrm>
          <a:prstGeom prst="rect">
            <a:avLst/>
          </a:prstGeom>
          <a:noFill/>
          <a:ln>
            <a:noFill/>
          </a:ln>
        </p:spPr>
      </p:pic>
    </p:spTree>
    <p:extLst>
      <p:ext uri="{BB962C8B-B14F-4D97-AF65-F5344CB8AC3E}">
        <p14:creationId xmlns:p14="http://schemas.microsoft.com/office/powerpoint/2010/main" val="176483949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innovation diffusion</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25</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1" name="Google Shape;79;p17">
            <a:extLst>
              <a:ext uri="{FF2B5EF4-FFF2-40B4-BE49-F238E27FC236}">
                <a16:creationId xmlns:a16="http://schemas.microsoft.com/office/drawing/2014/main" id="{B27F8C59-90BE-6B41-A86F-6D045F0C3FB0}"/>
              </a:ext>
            </a:extLst>
          </p:cNvPr>
          <p:cNvPicPr preferRelativeResize="0"/>
          <p:nvPr/>
        </p:nvPicPr>
        <p:blipFill rotWithShape="1">
          <a:blip r:embed="rId4">
            <a:alphaModFix/>
          </a:blip>
          <a:srcRect b="6638"/>
          <a:stretch/>
        </p:blipFill>
        <p:spPr>
          <a:xfrm>
            <a:off x="920883" y="932537"/>
            <a:ext cx="7302234" cy="3759323"/>
          </a:xfrm>
          <a:prstGeom prst="rect">
            <a:avLst/>
          </a:prstGeom>
          <a:noFill/>
          <a:ln>
            <a:noFill/>
          </a:ln>
        </p:spPr>
      </p:pic>
      <p:sp>
        <p:nvSpPr>
          <p:cNvPr id="12" name="TextBox 11">
            <a:extLst>
              <a:ext uri="{FF2B5EF4-FFF2-40B4-BE49-F238E27FC236}">
                <a16:creationId xmlns:a16="http://schemas.microsoft.com/office/drawing/2014/main" id="{5DF8478F-7140-D747-A206-481522AD1C80}"/>
              </a:ext>
            </a:extLst>
          </p:cNvPr>
          <p:cNvSpPr txBox="1"/>
          <p:nvPr/>
        </p:nvSpPr>
        <p:spPr>
          <a:xfrm>
            <a:off x="1355280" y="4705474"/>
            <a:ext cx="643344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0" indent="0" algn="l" rtl="0">
              <a:spcBef>
                <a:spcPts val="0"/>
              </a:spcBef>
              <a:spcAft>
                <a:spcPts val="0"/>
              </a:spcAft>
              <a:buNone/>
            </a:pPr>
            <a:r>
              <a:rPr lang="en" dirty="0">
                <a:solidFill>
                  <a:srgbClr val="253957"/>
                </a:solidFill>
              </a:rPr>
              <a:t>Marketing strategy is concentrated on early majority and late majority</a:t>
            </a:r>
          </a:p>
        </p:txBody>
      </p:sp>
    </p:spTree>
    <p:extLst>
      <p:ext uri="{BB962C8B-B14F-4D97-AF65-F5344CB8AC3E}">
        <p14:creationId xmlns:p14="http://schemas.microsoft.com/office/powerpoint/2010/main" val="101817945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innovation diffusion</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26</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1" name="Google Shape;79;p17">
            <a:extLst>
              <a:ext uri="{FF2B5EF4-FFF2-40B4-BE49-F238E27FC236}">
                <a16:creationId xmlns:a16="http://schemas.microsoft.com/office/drawing/2014/main" id="{B27F8C59-90BE-6B41-A86F-6D045F0C3FB0}"/>
              </a:ext>
            </a:extLst>
          </p:cNvPr>
          <p:cNvPicPr preferRelativeResize="0"/>
          <p:nvPr/>
        </p:nvPicPr>
        <p:blipFill rotWithShape="1">
          <a:blip r:embed="rId4">
            <a:alphaModFix/>
          </a:blip>
          <a:srcRect b="6638"/>
          <a:stretch/>
        </p:blipFill>
        <p:spPr>
          <a:xfrm>
            <a:off x="920883" y="932537"/>
            <a:ext cx="7302234" cy="3759323"/>
          </a:xfrm>
          <a:prstGeom prst="rect">
            <a:avLst/>
          </a:prstGeom>
          <a:noFill/>
          <a:ln>
            <a:noFill/>
          </a:ln>
        </p:spPr>
      </p:pic>
      <p:sp>
        <p:nvSpPr>
          <p:cNvPr id="12" name="TextBox 11">
            <a:extLst>
              <a:ext uri="{FF2B5EF4-FFF2-40B4-BE49-F238E27FC236}">
                <a16:creationId xmlns:a16="http://schemas.microsoft.com/office/drawing/2014/main" id="{5DF8478F-7140-D747-A206-481522AD1C80}"/>
              </a:ext>
            </a:extLst>
          </p:cNvPr>
          <p:cNvSpPr txBox="1"/>
          <p:nvPr/>
        </p:nvSpPr>
        <p:spPr>
          <a:xfrm>
            <a:off x="1266125" y="4705474"/>
            <a:ext cx="643344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lgn="ctr"/>
            <a:r>
              <a:rPr lang="en" dirty="0">
                <a:solidFill>
                  <a:srgbClr val="253957"/>
                </a:solidFill>
              </a:rPr>
              <a:t>Product launch - for innovators and early adopters</a:t>
            </a:r>
          </a:p>
        </p:txBody>
      </p:sp>
    </p:spTree>
    <p:extLst>
      <p:ext uri="{BB962C8B-B14F-4D97-AF65-F5344CB8AC3E}">
        <p14:creationId xmlns:p14="http://schemas.microsoft.com/office/powerpoint/2010/main" val="60219785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711821"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attitude toward influencer marketing</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27</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3" name="Рисунок 2" descr="Изображение выглядит как текст&#10;&#10;Автоматически созданное описание">
            <a:extLst>
              <a:ext uri="{FF2B5EF4-FFF2-40B4-BE49-F238E27FC236}">
                <a16:creationId xmlns:a16="http://schemas.microsoft.com/office/drawing/2014/main" id="{30BD454B-3D15-2D4C-B1FF-92D6B729169C}"/>
              </a:ext>
            </a:extLst>
          </p:cNvPr>
          <p:cNvPicPr>
            <a:picLocks noChangeAspect="1"/>
          </p:cNvPicPr>
          <p:nvPr/>
        </p:nvPicPr>
        <p:blipFill>
          <a:blip r:embed="rId4"/>
          <a:stretch>
            <a:fillRect/>
          </a:stretch>
        </p:blipFill>
        <p:spPr>
          <a:xfrm>
            <a:off x="3420572" y="2450595"/>
            <a:ext cx="3023478" cy="2475715"/>
          </a:xfrm>
          <a:prstGeom prst="rect">
            <a:avLst/>
          </a:prstGeom>
        </p:spPr>
      </p:pic>
      <p:pic>
        <p:nvPicPr>
          <p:cNvPr id="5" name="Рисунок 4" descr="Изображение выглядит как текст&#10;&#10;Автоматически созданное описание">
            <a:extLst>
              <a:ext uri="{FF2B5EF4-FFF2-40B4-BE49-F238E27FC236}">
                <a16:creationId xmlns:a16="http://schemas.microsoft.com/office/drawing/2014/main" id="{FDD471F9-CEBD-CE45-9C2F-1C40E3331CA8}"/>
              </a:ext>
            </a:extLst>
          </p:cNvPr>
          <p:cNvPicPr>
            <a:picLocks noChangeAspect="1"/>
          </p:cNvPicPr>
          <p:nvPr/>
        </p:nvPicPr>
        <p:blipFill>
          <a:blip r:embed="rId5"/>
          <a:stretch>
            <a:fillRect/>
          </a:stretch>
        </p:blipFill>
        <p:spPr>
          <a:xfrm>
            <a:off x="397095" y="1000871"/>
            <a:ext cx="3023477" cy="2513076"/>
          </a:xfrm>
          <a:prstGeom prst="rect">
            <a:avLst/>
          </a:prstGeom>
        </p:spPr>
      </p:pic>
      <p:pic>
        <p:nvPicPr>
          <p:cNvPr id="7" name="Рисунок 6">
            <a:extLst>
              <a:ext uri="{FF2B5EF4-FFF2-40B4-BE49-F238E27FC236}">
                <a16:creationId xmlns:a16="http://schemas.microsoft.com/office/drawing/2014/main" id="{A64A38E9-AFB8-A745-BB32-560F1F79CC82}"/>
              </a:ext>
            </a:extLst>
          </p:cNvPr>
          <p:cNvPicPr>
            <a:picLocks noChangeAspect="1"/>
          </p:cNvPicPr>
          <p:nvPr/>
        </p:nvPicPr>
        <p:blipFill>
          <a:blip r:embed="rId6"/>
          <a:stretch>
            <a:fillRect/>
          </a:stretch>
        </p:blipFill>
        <p:spPr>
          <a:xfrm>
            <a:off x="6444049" y="981186"/>
            <a:ext cx="2463453" cy="2015552"/>
          </a:xfrm>
          <a:prstGeom prst="rect">
            <a:avLst/>
          </a:prstGeom>
        </p:spPr>
      </p:pic>
      <p:sp>
        <p:nvSpPr>
          <p:cNvPr id="19" name="TextBox 18">
            <a:extLst>
              <a:ext uri="{FF2B5EF4-FFF2-40B4-BE49-F238E27FC236}">
                <a16:creationId xmlns:a16="http://schemas.microsoft.com/office/drawing/2014/main" id="{5E6E90DE-CF9F-8847-B9D4-50DE721A00D1}"/>
              </a:ext>
            </a:extLst>
          </p:cNvPr>
          <p:cNvSpPr txBox="1"/>
          <p:nvPr/>
        </p:nvSpPr>
        <p:spPr>
          <a:xfrm>
            <a:off x="410496" y="4717978"/>
            <a:ext cx="1093248" cy="282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defTabSz="821531"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j-lt"/>
                <a:ea typeface="+mj-ea"/>
                <a:cs typeface="+mj-cs"/>
                <a:sym typeface="Helvetica Light"/>
              </a:rPr>
              <a:t>Source: eMarketer</a:t>
            </a:r>
            <a:endParaRPr kumimoji="0" lang="ru-RU" sz="9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45239516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989089" y="118587"/>
            <a:ext cx="5471043"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changes in spending on influence marketing</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28</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026" name="Picture 2">
            <a:extLst>
              <a:ext uri="{FF2B5EF4-FFF2-40B4-BE49-F238E27FC236}">
                <a16:creationId xmlns:a16="http://schemas.microsoft.com/office/drawing/2014/main" id="{411630E5-11DB-A747-9EE3-E32F190C5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00" y="1164497"/>
            <a:ext cx="3207200" cy="3266686"/>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27E648D5-5AED-D94D-A181-B88DDCFF4306}"/>
              </a:ext>
            </a:extLst>
          </p:cNvPr>
          <p:cNvPicPr>
            <a:picLocks noChangeAspect="1"/>
          </p:cNvPicPr>
          <p:nvPr/>
        </p:nvPicPr>
        <p:blipFill>
          <a:blip r:embed="rId5"/>
          <a:stretch>
            <a:fillRect/>
          </a:stretch>
        </p:blipFill>
        <p:spPr>
          <a:xfrm>
            <a:off x="4189504" y="1164496"/>
            <a:ext cx="4321800" cy="3266685"/>
          </a:xfrm>
          <a:prstGeom prst="rect">
            <a:avLst/>
          </a:prstGeom>
        </p:spPr>
      </p:pic>
      <p:sp>
        <p:nvSpPr>
          <p:cNvPr id="15" name="TextBox 14">
            <a:extLst>
              <a:ext uri="{FF2B5EF4-FFF2-40B4-BE49-F238E27FC236}">
                <a16:creationId xmlns:a16="http://schemas.microsoft.com/office/drawing/2014/main" id="{001ABCCA-9436-0F44-93FF-C6021C26E7D6}"/>
              </a:ext>
            </a:extLst>
          </p:cNvPr>
          <p:cNvSpPr txBox="1"/>
          <p:nvPr/>
        </p:nvSpPr>
        <p:spPr>
          <a:xfrm>
            <a:off x="410496" y="4717978"/>
            <a:ext cx="1093248" cy="2827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defTabSz="821531"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j-lt"/>
                <a:ea typeface="+mj-ea"/>
                <a:cs typeface="+mj-cs"/>
                <a:sym typeface="Helvetica Light"/>
              </a:rPr>
              <a:t>Source: eMarketer</a:t>
            </a:r>
            <a:endParaRPr kumimoji="0" lang="ru-RU" sz="9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30835534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group project description</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29</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9" name="Google Shape;67;p15">
            <a:extLst>
              <a:ext uri="{FF2B5EF4-FFF2-40B4-BE49-F238E27FC236}">
                <a16:creationId xmlns:a16="http://schemas.microsoft.com/office/drawing/2014/main" id="{598DCD16-C010-CC45-A648-35DB695542AA}"/>
              </a:ext>
            </a:extLst>
          </p:cNvPr>
          <p:cNvSpPr txBox="1"/>
          <p:nvPr/>
        </p:nvSpPr>
        <p:spPr>
          <a:xfrm>
            <a:off x="450400" y="942953"/>
            <a:ext cx="7138800" cy="3877954"/>
          </a:xfrm>
          <a:prstGeom prst="rect">
            <a:avLst/>
          </a:prstGeom>
          <a:noFill/>
          <a:ln>
            <a:noFill/>
          </a:ln>
        </p:spPr>
        <p:txBody>
          <a:bodyPr spcFirstLastPara="1" wrap="square" lIns="91425" tIns="91425" rIns="91425" bIns="91425" anchor="t" anchorCtr="0">
            <a:spAutoFit/>
          </a:bodyPr>
          <a:lstStyle/>
          <a:p>
            <a:pPr lvl="0" algn="l" rtl="0">
              <a:lnSpc>
                <a:spcPct val="150000"/>
              </a:lnSpc>
              <a:spcBef>
                <a:spcPts val="0"/>
              </a:spcBef>
              <a:spcAft>
                <a:spcPts val="0"/>
              </a:spcAft>
            </a:pPr>
            <a:r>
              <a:rPr lang="en-US" sz="1600" dirty="0">
                <a:solidFill>
                  <a:srgbClr val="253957"/>
                </a:solidFill>
                <a:latin typeface="Arial Narrow"/>
                <a:ea typeface="+mn-ea"/>
              </a:rPr>
              <a:t>The project is made in groups of 4-5 students</a:t>
            </a:r>
          </a:p>
          <a:p>
            <a:pPr lvl="0" algn="l" rtl="0">
              <a:lnSpc>
                <a:spcPct val="150000"/>
              </a:lnSpc>
              <a:spcBef>
                <a:spcPts val="0"/>
              </a:spcBef>
              <a:spcAft>
                <a:spcPts val="0"/>
              </a:spcAft>
            </a:pPr>
            <a:r>
              <a:rPr lang="en-US" sz="1600" dirty="0">
                <a:solidFill>
                  <a:srgbClr val="253957"/>
                </a:solidFill>
                <a:latin typeface="Arial Narrow"/>
                <a:ea typeface="+mn-ea"/>
              </a:rPr>
              <a:t>The deadline – 13</a:t>
            </a:r>
            <a:r>
              <a:rPr lang="en-US" sz="1600" baseline="30000" dirty="0">
                <a:solidFill>
                  <a:srgbClr val="253957"/>
                </a:solidFill>
                <a:latin typeface="Arial Narrow"/>
                <a:ea typeface="+mn-ea"/>
              </a:rPr>
              <a:t>th</a:t>
            </a:r>
            <a:r>
              <a:rPr lang="en-US" sz="1600" dirty="0">
                <a:solidFill>
                  <a:srgbClr val="253957"/>
                </a:solidFill>
                <a:latin typeface="Arial Narrow"/>
                <a:ea typeface="+mn-ea"/>
              </a:rPr>
              <a:t> of December, 23:59. Presentations will be held on 14</a:t>
            </a:r>
            <a:r>
              <a:rPr lang="en-US" sz="1600" baseline="30000" dirty="0">
                <a:solidFill>
                  <a:srgbClr val="253957"/>
                </a:solidFill>
                <a:latin typeface="Arial Narrow"/>
                <a:ea typeface="+mn-ea"/>
              </a:rPr>
              <a:t>th</a:t>
            </a:r>
            <a:r>
              <a:rPr lang="en-US" sz="1600" dirty="0">
                <a:solidFill>
                  <a:srgbClr val="253957"/>
                </a:solidFill>
                <a:latin typeface="Arial Narrow"/>
                <a:ea typeface="+mn-ea"/>
              </a:rPr>
              <a:t> of December </a:t>
            </a:r>
          </a:p>
          <a:p>
            <a:pPr lvl="0" algn="l" rtl="0">
              <a:lnSpc>
                <a:spcPct val="150000"/>
              </a:lnSpc>
              <a:spcBef>
                <a:spcPts val="0"/>
              </a:spcBef>
              <a:spcAft>
                <a:spcPts val="0"/>
              </a:spcAft>
            </a:pPr>
            <a:endParaRPr lang="en-US" sz="1600" dirty="0">
              <a:solidFill>
                <a:srgbClr val="253957"/>
              </a:solidFill>
              <a:latin typeface="Arial Narrow"/>
              <a:ea typeface="+mn-ea"/>
            </a:endParaRPr>
          </a:p>
          <a:p>
            <a:pPr lvl="0" algn="l" rtl="0">
              <a:lnSpc>
                <a:spcPct val="150000"/>
              </a:lnSpc>
              <a:spcBef>
                <a:spcPts val="0"/>
              </a:spcBef>
              <a:spcAft>
                <a:spcPts val="0"/>
              </a:spcAft>
            </a:pPr>
            <a:r>
              <a:rPr lang="en-US" sz="1600" dirty="0">
                <a:solidFill>
                  <a:srgbClr val="253957"/>
                </a:solidFill>
                <a:latin typeface="Arial Narrow"/>
                <a:ea typeface="+mn-ea"/>
              </a:rPr>
              <a:t>The goal – to analyze brand/product/company reviews, compare with the competitors’ results and write the recommendations</a:t>
            </a:r>
          </a:p>
          <a:p>
            <a:pPr lvl="0" algn="l" rtl="0">
              <a:lnSpc>
                <a:spcPct val="150000"/>
              </a:lnSpc>
              <a:spcBef>
                <a:spcPts val="0"/>
              </a:spcBef>
              <a:spcAft>
                <a:spcPts val="0"/>
              </a:spcAft>
            </a:pPr>
            <a:endParaRPr lang="en-US" sz="1600" dirty="0">
              <a:solidFill>
                <a:srgbClr val="253957"/>
              </a:solidFill>
              <a:latin typeface="Arial Narrow"/>
              <a:ea typeface="+mn-ea"/>
            </a:endParaRPr>
          </a:p>
          <a:p>
            <a:pPr lvl="0" algn="l" rtl="0">
              <a:lnSpc>
                <a:spcPct val="150000"/>
              </a:lnSpc>
              <a:spcBef>
                <a:spcPts val="0"/>
              </a:spcBef>
              <a:spcAft>
                <a:spcPts val="0"/>
              </a:spcAft>
            </a:pPr>
            <a:r>
              <a:rPr lang="en-US" sz="1600" dirty="0">
                <a:solidFill>
                  <a:srgbClr val="253957"/>
                </a:solidFill>
                <a:latin typeface="Arial Narrow"/>
                <a:ea typeface="+mn-ea"/>
              </a:rPr>
              <a:t>Materials to be prepared: </a:t>
            </a:r>
          </a:p>
          <a:p>
            <a:pPr marL="285750" lvl="0" indent="-285750" algn="l" rtl="0">
              <a:lnSpc>
                <a:spcPct val="150000"/>
              </a:lnSpc>
              <a:spcBef>
                <a:spcPts val="0"/>
              </a:spcBef>
              <a:spcAft>
                <a:spcPts val="0"/>
              </a:spcAft>
              <a:buFont typeface="Arial" panose="020B0604020202020204" pitchFamily="34" charset="0"/>
              <a:buChar char="•"/>
            </a:pPr>
            <a:r>
              <a:rPr lang="en-US" sz="1600" dirty="0">
                <a:solidFill>
                  <a:srgbClr val="253957"/>
                </a:solidFill>
                <a:latin typeface="Arial Narrow"/>
                <a:ea typeface="+mn-ea"/>
              </a:rPr>
              <a:t>the initial (after parsing) and preprocessed datasets with reviews, </a:t>
            </a:r>
          </a:p>
          <a:p>
            <a:pPr marL="285750" lvl="0" indent="-285750" algn="l" rtl="0">
              <a:lnSpc>
                <a:spcPct val="150000"/>
              </a:lnSpc>
              <a:spcBef>
                <a:spcPts val="0"/>
              </a:spcBef>
              <a:spcAft>
                <a:spcPts val="0"/>
              </a:spcAft>
              <a:buFont typeface="Arial" panose="020B0604020202020204" pitchFamily="34" charset="0"/>
              <a:buChar char="•"/>
            </a:pPr>
            <a:r>
              <a:rPr lang="en-US" sz="1600" dirty="0" err="1">
                <a:solidFill>
                  <a:srgbClr val="253957"/>
                </a:solidFill>
                <a:latin typeface="Arial Narrow"/>
                <a:ea typeface="+mn-ea"/>
              </a:rPr>
              <a:t>Colab</a:t>
            </a:r>
            <a:r>
              <a:rPr lang="en-US" sz="1600" dirty="0">
                <a:solidFill>
                  <a:srgbClr val="253957"/>
                </a:solidFill>
                <a:latin typeface="Arial Narrow"/>
                <a:ea typeface="+mn-ea"/>
              </a:rPr>
              <a:t> / Jupiter notebook </a:t>
            </a:r>
          </a:p>
          <a:p>
            <a:pPr marL="285750" lvl="0" indent="-285750" algn="l" rtl="0">
              <a:lnSpc>
                <a:spcPct val="150000"/>
              </a:lnSpc>
              <a:spcBef>
                <a:spcPts val="0"/>
              </a:spcBef>
              <a:spcAft>
                <a:spcPts val="0"/>
              </a:spcAft>
              <a:buFont typeface="Arial" panose="020B0604020202020204" pitchFamily="34" charset="0"/>
              <a:buChar char="•"/>
            </a:pPr>
            <a:r>
              <a:rPr lang="en-US" sz="1600" dirty="0">
                <a:solidFill>
                  <a:srgbClr val="253957"/>
                </a:solidFill>
                <a:latin typeface="Arial Narrow"/>
                <a:ea typeface="+mn-ea"/>
              </a:rPr>
              <a:t>slides with the research results, conclusions and recommendations</a:t>
            </a:r>
          </a:p>
        </p:txBody>
      </p:sp>
    </p:spTree>
    <p:extLst>
      <p:ext uri="{BB962C8B-B14F-4D97-AF65-F5344CB8AC3E}">
        <p14:creationId xmlns:p14="http://schemas.microsoft.com/office/powerpoint/2010/main" val="33248506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9605"/>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Email campaign main </a:t>
            </a:r>
            <a:r>
              <a:rPr lang="en-US" sz="2025" b="1" cap="all" dirty="0" err="1">
                <a:solidFill>
                  <a:srgbClr val="253957"/>
                </a:solidFill>
                <a:latin typeface="+mn-lt"/>
                <a:sym typeface="Arial Narrow"/>
              </a:rPr>
              <a:t>kpis</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4340" name="Picture 4" descr="Do You Know What Are The Most Important Email Marketing KPIs?">
            <a:extLst>
              <a:ext uri="{FF2B5EF4-FFF2-40B4-BE49-F238E27FC236}">
                <a16:creationId xmlns:a16="http://schemas.microsoft.com/office/drawing/2014/main" id="{3C678B9C-E5F3-D649-8B35-917C84A2A0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081"/>
          <a:stretch/>
        </p:blipFill>
        <p:spPr bwMode="auto">
          <a:xfrm>
            <a:off x="450400" y="863711"/>
            <a:ext cx="4711189" cy="358505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E6086DA-AC43-884A-9914-12A6A524BB53}"/>
                  </a:ext>
                </a:extLst>
              </p:cNvPr>
              <p:cNvSpPr txBox="1"/>
              <p:nvPr/>
            </p:nvSpPr>
            <p:spPr>
              <a:xfrm>
                <a:off x="1824432" y="1231056"/>
                <a:ext cx="9622156" cy="265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 sz="1100" b="0" u="none" strike="noStrike" cap="none" spc="0" normalizeH="0" baseline="0" dirty="0">
                    <a:ln>
                      <a:noFill/>
                    </a:ln>
                    <a:solidFill>
                      <a:srgbClr val="000000"/>
                    </a:solidFill>
                    <a:effectLst/>
                    <a:uFillTx/>
                    <a:ea typeface="+mj-ea"/>
                    <a:cs typeface="+mj-cs"/>
                    <a:sym typeface="Helvetica Light"/>
                  </a:rPr>
                  <a:t>Open</a:t>
                </a:r>
                <a:r>
                  <a:rPr kumimoji="0" lang="en" sz="1100" b="0" u="none" strike="noStrike" cap="none" spc="0" normalizeH="0" dirty="0">
                    <a:ln>
                      <a:noFill/>
                    </a:ln>
                    <a:solidFill>
                      <a:srgbClr val="000000"/>
                    </a:solidFill>
                    <a:effectLst/>
                    <a:uFillTx/>
                    <a:ea typeface="+mj-ea"/>
                    <a:cs typeface="+mj-cs"/>
                    <a:sym typeface="Helvetica Light"/>
                  </a:rPr>
                  <a:t> rate </a:t>
                </a:r>
                <a14:m>
                  <m:oMath xmlns:m="http://schemas.openxmlformats.org/officeDocument/2006/math">
                    <m:r>
                      <a:rPr kumimoji="0" lang="en"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f>
                      <m:fPr>
                        <m:ctrlPr>
                          <a:rPr kumimoji="0" lang="en"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fPr>
                      <m:num>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𝑛𝑢𝑚𝑏𝑒𝑟</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𝑜𝑓</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𝑐𝑢𝑠𝑡𝑜𝑚𝑒𝑟𝑠</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𝑤h𝑜</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𝑜𝑝𝑒𝑛𝑒𝑑</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𝑒𝑚𝑎𝑖𝑙</m:t>
                        </m:r>
                      </m:num>
                      <m:den>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𝑛𝑢𝑚𝑏𝑒𝑟</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𝑜𝑓</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𝑐𝑢𝑠𝑡𝑜𝑚𝑒𝑟𝑠</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𝑤h𝑜</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𝑟𝑒𝑐𝑒𝑖𝑣𝑒𝑑</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𝑒𝑚𝑎𝑖𝑙</m:t>
                        </m:r>
                      </m:den>
                    </m:f>
                  </m:oMath>
                </a14:m>
                <a:endParaRPr kumimoji="0" lang="ru-RU" sz="1100" b="0" i="0" u="none" strike="noStrike" cap="none" spc="0" normalizeH="0" baseline="0" dirty="0">
                  <a:ln>
                    <a:noFill/>
                  </a:ln>
                  <a:solidFill>
                    <a:srgbClr val="000000"/>
                  </a:solidFill>
                  <a:effectLst/>
                  <a:uFillTx/>
                  <a:latin typeface="+mj-lt"/>
                  <a:ea typeface="+mj-ea"/>
                  <a:cs typeface="+mj-cs"/>
                  <a:sym typeface="Helvetica Light"/>
                </a:endParaRPr>
              </a:p>
            </p:txBody>
          </p:sp>
        </mc:Choice>
        <mc:Fallback xmlns="">
          <p:sp>
            <p:nvSpPr>
              <p:cNvPr id="2" name="TextBox 1">
                <a:extLst>
                  <a:ext uri="{FF2B5EF4-FFF2-40B4-BE49-F238E27FC236}">
                    <a16:creationId xmlns:a16="http://schemas.microsoft.com/office/drawing/2014/main" id="{4E6086DA-AC43-884A-9914-12A6A524BB53}"/>
                  </a:ext>
                </a:extLst>
              </p:cNvPr>
              <p:cNvSpPr txBox="1">
                <a:spLocks noRot="1" noChangeAspect="1" noMove="1" noResize="1" noEditPoints="1" noAdjustHandles="1" noChangeArrowheads="1" noChangeShapeType="1" noTextEdit="1"/>
              </p:cNvSpPr>
              <p:nvPr/>
            </p:nvSpPr>
            <p:spPr>
              <a:xfrm>
                <a:off x="1824432" y="1231056"/>
                <a:ext cx="9622156" cy="265329"/>
              </a:xfrm>
              <a:prstGeom prst="rect">
                <a:avLst/>
              </a:prstGeom>
              <a:blipFill>
                <a:blip r:embed="rId5"/>
                <a:stretch>
                  <a:fillRect b="-22727"/>
                </a:stretch>
              </a:blipFill>
              <a:ln w="12700" cap="flat">
                <a:noFill/>
                <a:miter lim="400000"/>
              </a:ln>
              <a:effec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3AC412-C177-8346-A5C1-AC927BF7E000}"/>
                  </a:ext>
                </a:extLst>
              </p:cNvPr>
              <p:cNvSpPr txBox="1"/>
              <p:nvPr/>
            </p:nvSpPr>
            <p:spPr>
              <a:xfrm>
                <a:off x="1816008" y="2153199"/>
                <a:ext cx="9622156" cy="297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 sz="1100" b="0" u="none" strike="noStrike" cap="none" spc="0" normalizeH="0" baseline="0" dirty="0">
                    <a:ln>
                      <a:noFill/>
                    </a:ln>
                    <a:solidFill>
                      <a:srgbClr val="000000"/>
                    </a:solidFill>
                    <a:effectLst/>
                    <a:uFillTx/>
                    <a:ea typeface="+mj-ea"/>
                    <a:cs typeface="+mj-cs"/>
                    <a:sym typeface="Helvetica Light"/>
                  </a:rPr>
                  <a:t>Click</a:t>
                </a:r>
                <a:r>
                  <a:rPr kumimoji="0" lang="en" sz="1100" b="0" u="none" strike="noStrike" cap="none" spc="0" normalizeH="0" dirty="0">
                    <a:ln>
                      <a:noFill/>
                    </a:ln>
                    <a:solidFill>
                      <a:srgbClr val="000000"/>
                    </a:solidFill>
                    <a:effectLst/>
                    <a:uFillTx/>
                    <a:ea typeface="+mj-ea"/>
                    <a:cs typeface="+mj-cs"/>
                    <a:sym typeface="Helvetica Light"/>
                  </a:rPr>
                  <a:t> rate </a:t>
                </a:r>
                <a14:m>
                  <m:oMath xmlns:m="http://schemas.openxmlformats.org/officeDocument/2006/math">
                    <m:r>
                      <a:rPr kumimoji="0" lang="en"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f>
                      <m:fPr>
                        <m:ctrlPr>
                          <a:rPr kumimoji="0" lang="en"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fPr>
                      <m:num>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𝑛𝑢𝑚𝑏𝑒𝑟</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𝑜𝑓</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𝑐𝑢𝑠𝑡𝑜𝑚𝑒𝑟𝑠</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𝑤h𝑜</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𝑐𝑙𝑖𝑐𝑘𝑒𝑑</m:t>
                        </m:r>
                        <m:sPre>
                          <m:sPrePr>
                            <m:ctrlP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PrePr>
                          <m:sub/>
                          <m:sup>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sup>
                          <m:e>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𝑎</m:t>
                            </m:r>
                          </m:e>
                        </m:sPre>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𝑐𝑡𝑖𝑜</m:t>
                        </m:r>
                        <m:sSup>
                          <m:sSupPr>
                            <m:ctrlP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pPr>
                          <m:e>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𝑛</m:t>
                            </m:r>
                          </m:e>
                          <m:sup>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sup>
                        </m:sSup>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𝑏𝑢𝑡𝑡𝑜𝑛</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𝑖𝑛</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𝑒𝑚𝑎𝑖𝑙</m:t>
                        </m:r>
                      </m:num>
                      <m:den>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𝑛𝑢𝑚𝑏𝑒𝑟</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𝑜𝑓</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𝑐𝑢𝑠𝑡𝑜𝑚𝑒𝑟𝑠</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𝑤h𝑜</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𝑟𝑒𝑐𝑒𝑖𝑣𝑒𝑑</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𝑒𝑚𝑎𝑖𝑙</m:t>
                        </m:r>
                      </m:den>
                    </m:f>
                  </m:oMath>
                </a14:m>
                <a:endParaRPr kumimoji="0" lang="ru-RU" sz="1100" b="0" i="0" u="none" strike="noStrike" cap="none" spc="0" normalizeH="0" baseline="0" dirty="0">
                  <a:ln>
                    <a:noFill/>
                  </a:ln>
                  <a:solidFill>
                    <a:srgbClr val="000000"/>
                  </a:solidFill>
                  <a:effectLst/>
                  <a:uFillTx/>
                  <a:latin typeface="+mj-lt"/>
                  <a:ea typeface="+mj-ea"/>
                  <a:cs typeface="+mj-cs"/>
                  <a:sym typeface="Helvetica Light"/>
                </a:endParaRPr>
              </a:p>
            </p:txBody>
          </p:sp>
        </mc:Choice>
        <mc:Fallback xmlns="">
          <p:sp>
            <p:nvSpPr>
              <p:cNvPr id="11" name="TextBox 10">
                <a:extLst>
                  <a:ext uri="{FF2B5EF4-FFF2-40B4-BE49-F238E27FC236}">
                    <a16:creationId xmlns:a16="http://schemas.microsoft.com/office/drawing/2014/main" id="{FC3AC412-C177-8346-A5C1-AC927BF7E000}"/>
                  </a:ext>
                </a:extLst>
              </p:cNvPr>
              <p:cNvSpPr txBox="1">
                <a:spLocks noRot="1" noChangeAspect="1" noMove="1" noResize="1" noEditPoints="1" noAdjustHandles="1" noChangeArrowheads="1" noChangeShapeType="1" noTextEdit="1"/>
              </p:cNvSpPr>
              <p:nvPr/>
            </p:nvSpPr>
            <p:spPr>
              <a:xfrm>
                <a:off x="1816008" y="2153199"/>
                <a:ext cx="9622156" cy="297454"/>
              </a:xfrm>
              <a:prstGeom prst="rect">
                <a:avLst/>
              </a:prstGeom>
              <a:blipFill>
                <a:blip r:embed="rId6"/>
                <a:stretch>
                  <a:fillRect b="-20833"/>
                </a:stretch>
              </a:blipFill>
              <a:ln w="12700" cap="flat">
                <a:noFill/>
                <a:miter lim="400000"/>
              </a:ln>
              <a:effec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D9915A-1FF6-8F48-82B9-C59AF42836D4}"/>
                  </a:ext>
                </a:extLst>
              </p:cNvPr>
              <p:cNvSpPr txBox="1"/>
              <p:nvPr/>
            </p:nvSpPr>
            <p:spPr>
              <a:xfrm>
                <a:off x="1668984" y="3003528"/>
                <a:ext cx="9622156" cy="297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1531" hangingPunct="0">
                  <a:buClrTx/>
                </a:pPr>
                <a:r>
                  <a:rPr kumimoji="0" lang="en" sz="1100" b="0" u="none" strike="noStrike" cap="none" spc="0" normalizeH="0" baseline="0" dirty="0">
                    <a:ln>
                      <a:noFill/>
                    </a:ln>
                    <a:solidFill>
                      <a:srgbClr val="000000"/>
                    </a:solidFill>
                    <a:effectLst/>
                    <a:uFillTx/>
                    <a:ea typeface="+mj-ea"/>
                    <a:cs typeface="+mj-cs"/>
                    <a:sym typeface="Helvetica Light"/>
                  </a:rPr>
                  <a:t>Click</a:t>
                </a:r>
                <a:r>
                  <a:rPr kumimoji="0" lang="en" sz="1100" b="0" u="none" strike="noStrike" cap="none" spc="0" normalizeH="0" dirty="0">
                    <a:ln>
                      <a:noFill/>
                    </a:ln>
                    <a:solidFill>
                      <a:srgbClr val="000000"/>
                    </a:solidFill>
                    <a:effectLst/>
                    <a:uFillTx/>
                    <a:ea typeface="+mj-ea"/>
                    <a:cs typeface="+mj-cs"/>
                    <a:sym typeface="Helvetica Light"/>
                  </a:rPr>
                  <a:t> rate </a:t>
                </a:r>
                <a14:m>
                  <m:oMath xmlns:m="http://schemas.openxmlformats.org/officeDocument/2006/math">
                    <m:r>
                      <a:rPr kumimoji="0" lang="en"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f>
                      <m:fPr>
                        <m:ctrlPr>
                          <a:rPr kumimoji="0" lang="en"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fPr>
                      <m:num>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𝑛𝑢𝑚𝑏𝑒𝑟</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𝑜𝑓</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𝑐𝑢𝑠𝑡𝑜𝑚𝑒𝑟𝑠</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𝑤h𝑜</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𝑐𝑙𝑖𝑐𝑘𝑒𝑑</m:t>
                        </m:r>
                        <m:sPre>
                          <m:sPrePr>
                            <m:ctrlP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PrePr>
                          <m:sub/>
                          <m:sup>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sup>
                          <m:e>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𝑎</m:t>
                            </m:r>
                          </m:e>
                        </m:sPre>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𝑐𝑡𝑖𝑜</m:t>
                        </m:r>
                        <m:sSup>
                          <m:sSupPr>
                            <m:ctrlP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pPr>
                          <m:e>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𝑛</m:t>
                            </m:r>
                          </m:e>
                          <m:sup>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sup>
                        </m:sSup>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𝑏𝑢𝑡𝑡𝑜𝑛</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𝑖𝑛</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𝑒𝑚𝑎𝑖𝑙</m:t>
                        </m:r>
                      </m:num>
                      <m:den>
                        <m:r>
                          <a:rPr lang="en-US" sz="1100" i="1">
                            <a:latin typeface="Cambria Math" panose="02040503050406030204" pitchFamily="18" charset="0"/>
                            <a:sym typeface="Helvetica Light"/>
                          </a:rPr>
                          <m:t>𝑛𝑢𝑚𝑏𝑒𝑟</m:t>
                        </m:r>
                        <m:r>
                          <a:rPr lang="en-US" sz="1100" i="1">
                            <a:latin typeface="Cambria Math" panose="02040503050406030204" pitchFamily="18" charset="0"/>
                            <a:sym typeface="Helvetica Light"/>
                          </a:rPr>
                          <m:t> </m:t>
                        </m:r>
                        <m:r>
                          <a:rPr lang="en-US" sz="1100" i="1">
                            <a:latin typeface="Cambria Math" panose="02040503050406030204" pitchFamily="18" charset="0"/>
                            <a:sym typeface="Helvetica Light"/>
                          </a:rPr>
                          <m:t>𝑜𝑓</m:t>
                        </m:r>
                        <m:r>
                          <a:rPr lang="en-US" sz="1100" i="1">
                            <a:latin typeface="Cambria Math" panose="02040503050406030204" pitchFamily="18" charset="0"/>
                            <a:sym typeface="Helvetica Light"/>
                          </a:rPr>
                          <m:t> </m:t>
                        </m:r>
                        <m:r>
                          <a:rPr lang="en-US" sz="1100" i="1">
                            <a:latin typeface="Cambria Math" panose="02040503050406030204" pitchFamily="18" charset="0"/>
                            <a:sym typeface="Helvetica Light"/>
                          </a:rPr>
                          <m:t>𝑐𝑢𝑠𝑡𝑜𝑚𝑒𝑟𝑠</m:t>
                        </m:r>
                        <m:r>
                          <a:rPr lang="en-US" sz="1100" i="1">
                            <a:latin typeface="Cambria Math" panose="02040503050406030204" pitchFamily="18" charset="0"/>
                            <a:sym typeface="Helvetica Light"/>
                          </a:rPr>
                          <m:t> </m:t>
                        </m:r>
                        <m:r>
                          <a:rPr lang="en-US" sz="1100" i="1">
                            <a:latin typeface="Cambria Math" panose="02040503050406030204" pitchFamily="18" charset="0"/>
                            <a:sym typeface="Helvetica Light"/>
                          </a:rPr>
                          <m:t>𝑤h𝑜</m:t>
                        </m:r>
                        <m:r>
                          <a:rPr lang="en-US" sz="1100" i="1">
                            <a:latin typeface="Cambria Math" panose="02040503050406030204" pitchFamily="18" charset="0"/>
                            <a:sym typeface="Helvetica Light"/>
                          </a:rPr>
                          <m:t> </m:t>
                        </m:r>
                        <m:r>
                          <a:rPr lang="en-US" sz="1100" i="1">
                            <a:latin typeface="Cambria Math" panose="02040503050406030204" pitchFamily="18" charset="0"/>
                            <a:sym typeface="Helvetica Light"/>
                          </a:rPr>
                          <m:t>𝑜𝑝𝑒𝑛𝑒𝑑</m:t>
                        </m:r>
                        <m:r>
                          <a:rPr lang="en-US" sz="1100" i="1">
                            <a:latin typeface="Cambria Math" panose="02040503050406030204" pitchFamily="18" charset="0"/>
                            <a:sym typeface="Helvetica Light"/>
                          </a:rPr>
                          <m:t> </m:t>
                        </m:r>
                        <m:r>
                          <a:rPr lang="en-US" sz="1100" i="1">
                            <a:latin typeface="Cambria Math" panose="02040503050406030204" pitchFamily="18" charset="0"/>
                            <a:sym typeface="Helvetica Light"/>
                          </a:rPr>
                          <m:t>𝑒𝑚𝑎𝑖𝑙</m:t>
                        </m:r>
                      </m:den>
                    </m:f>
                  </m:oMath>
                </a14:m>
                <a:endParaRPr kumimoji="0" lang="ru-RU" sz="1100" b="0" i="0" u="none" strike="noStrike" cap="none" spc="0" normalizeH="0" baseline="0" dirty="0">
                  <a:ln>
                    <a:noFill/>
                  </a:ln>
                  <a:solidFill>
                    <a:srgbClr val="000000"/>
                  </a:solidFill>
                  <a:effectLst/>
                  <a:uFillTx/>
                  <a:latin typeface="+mj-lt"/>
                  <a:ea typeface="+mj-ea"/>
                  <a:cs typeface="+mj-cs"/>
                  <a:sym typeface="Helvetica Light"/>
                </a:endParaRPr>
              </a:p>
            </p:txBody>
          </p:sp>
        </mc:Choice>
        <mc:Fallback xmlns="">
          <p:sp>
            <p:nvSpPr>
              <p:cNvPr id="12" name="TextBox 11">
                <a:extLst>
                  <a:ext uri="{FF2B5EF4-FFF2-40B4-BE49-F238E27FC236}">
                    <a16:creationId xmlns:a16="http://schemas.microsoft.com/office/drawing/2014/main" id="{43D9915A-1FF6-8F48-82B9-C59AF42836D4}"/>
                  </a:ext>
                </a:extLst>
              </p:cNvPr>
              <p:cNvSpPr txBox="1">
                <a:spLocks noRot="1" noChangeAspect="1" noMove="1" noResize="1" noEditPoints="1" noAdjustHandles="1" noChangeArrowheads="1" noChangeShapeType="1" noTextEdit="1"/>
              </p:cNvSpPr>
              <p:nvPr/>
            </p:nvSpPr>
            <p:spPr>
              <a:xfrm>
                <a:off x="1668984" y="3003528"/>
                <a:ext cx="9622156" cy="297454"/>
              </a:xfrm>
              <a:prstGeom prst="rect">
                <a:avLst/>
              </a:prstGeom>
              <a:blipFill>
                <a:blip r:embed="rId7"/>
                <a:stretch>
                  <a:fillRect b="-16667"/>
                </a:stretch>
              </a:blipFill>
              <a:ln w="12700" cap="flat">
                <a:noFill/>
                <a:miter lim="400000"/>
              </a:ln>
              <a:effec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9A3BB72-4926-214A-A89F-062FD3AA3058}"/>
                  </a:ext>
                </a:extLst>
              </p:cNvPr>
              <p:cNvSpPr txBox="1"/>
              <p:nvPr/>
            </p:nvSpPr>
            <p:spPr>
              <a:xfrm>
                <a:off x="1572154" y="3988444"/>
                <a:ext cx="9622156" cy="265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1531" hangingPunct="0">
                  <a:buClrTx/>
                </a:pPr>
                <a:r>
                  <a:rPr kumimoji="0" lang="en" sz="1100" b="0" u="none" strike="noStrike" cap="none" spc="0" normalizeH="0" baseline="0" dirty="0">
                    <a:ln>
                      <a:noFill/>
                    </a:ln>
                    <a:solidFill>
                      <a:srgbClr val="000000"/>
                    </a:solidFill>
                    <a:effectLst/>
                    <a:uFillTx/>
                    <a:ea typeface="+mj-ea"/>
                    <a:cs typeface="+mj-cs"/>
                    <a:sym typeface="Helvetica Light"/>
                  </a:rPr>
                  <a:t>C</a:t>
                </a:r>
                <a14:m>
                  <m:oMath xmlns:m="http://schemas.openxmlformats.org/officeDocument/2006/math">
                    <m:r>
                      <m:rPr>
                        <m:sty m:val="p"/>
                      </m:rPr>
                      <a:rPr kumimoji="0" lang="en-US" sz="1100" b="0" i="0"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onversion</m:t>
                    </m:r>
                    <m:r>
                      <a:rPr kumimoji="0" lang="en-US" sz="1100" b="0" i="0"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m:rPr>
                        <m:sty m:val="p"/>
                      </m:rPr>
                      <a:rPr kumimoji="0" lang="en-US" sz="1100" b="0" i="0"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rate</m:t>
                    </m:r>
                    <m:r>
                      <a:rPr kumimoji="0" lang="en"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f>
                      <m:fPr>
                        <m:ctrlPr>
                          <a:rPr kumimoji="0" lang="en"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fPr>
                      <m:num>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𝑛𝑢𝑚𝑏𝑒𝑟</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𝑜𝑓</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𝑐𝑢𝑠𝑡𝑜𝑚𝑒𝑟𝑠</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𝑤h𝑜</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𝑚𝑎𝑑𝑒</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𝑎</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𝑘𝑒𝑦</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11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𝑎𝑐𝑡𝑖𝑜𝑛</m:t>
                        </m:r>
                      </m:num>
                      <m:den>
                        <m:r>
                          <a:rPr lang="en-US" sz="1100" i="1">
                            <a:latin typeface="Cambria Math" panose="02040503050406030204" pitchFamily="18" charset="0"/>
                            <a:sym typeface="Helvetica Light"/>
                          </a:rPr>
                          <m:t>𝑛𝑢𝑚𝑏𝑒𝑟</m:t>
                        </m:r>
                        <m:r>
                          <a:rPr lang="en-US" sz="1100" i="1">
                            <a:latin typeface="Cambria Math" panose="02040503050406030204" pitchFamily="18" charset="0"/>
                            <a:sym typeface="Helvetica Light"/>
                          </a:rPr>
                          <m:t> </m:t>
                        </m:r>
                        <m:r>
                          <a:rPr lang="en-US" sz="1100" i="1">
                            <a:latin typeface="Cambria Math" panose="02040503050406030204" pitchFamily="18" charset="0"/>
                            <a:sym typeface="Helvetica Light"/>
                          </a:rPr>
                          <m:t>𝑜𝑓</m:t>
                        </m:r>
                        <m:r>
                          <a:rPr lang="en-US" sz="1100" i="1">
                            <a:latin typeface="Cambria Math" panose="02040503050406030204" pitchFamily="18" charset="0"/>
                            <a:sym typeface="Helvetica Light"/>
                          </a:rPr>
                          <m:t> </m:t>
                        </m:r>
                        <m:r>
                          <a:rPr lang="en-US" sz="1100" i="1">
                            <a:latin typeface="Cambria Math" panose="02040503050406030204" pitchFamily="18" charset="0"/>
                            <a:sym typeface="Helvetica Light"/>
                          </a:rPr>
                          <m:t>𝑐𝑢𝑠𝑡𝑜𝑚𝑒𝑟𝑠</m:t>
                        </m:r>
                        <m:r>
                          <a:rPr lang="en-US" sz="1100" i="1">
                            <a:latin typeface="Cambria Math" panose="02040503050406030204" pitchFamily="18" charset="0"/>
                            <a:sym typeface="Helvetica Light"/>
                          </a:rPr>
                          <m:t> </m:t>
                        </m:r>
                        <m:r>
                          <a:rPr lang="en-US" sz="1100" i="1">
                            <a:latin typeface="Cambria Math" panose="02040503050406030204" pitchFamily="18" charset="0"/>
                            <a:sym typeface="Helvetica Light"/>
                          </a:rPr>
                          <m:t>𝑤h𝑜</m:t>
                        </m:r>
                        <m:r>
                          <a:rPr lang="en-US" sz="1100" i="1">
                            <a:latin typeface="Cambria Math" panose="02040503050406030204" pitchFamily="18" charset="0"/>
                            <a:sym typeface="Helvetica Light"/>
                          </a:rPr>
                          <m:t> </m:t>
                        </m:r>
                        <m:r>
                          <a:rPr lang="en-US" sz="1100" b="0" i="1" smtClean="0">
                            <a:latin typeface="Cambria Math" panose="02040503050406030204" pitchFamily="18" charset="0"/>
                            <a:sym typeface="Helvetica Light"/>
                          </a:rPr>
                          <m:t>𝑟𝑒𝑐𝑒𝑖𝑣𝑒𝑑</m:t>
                        </m:r>
                        <m:r>
                          <a:rPr lang="en-US" sz="1100" b="0" i="1" smtClean="0">
                            <a:latin typeface="Cambria Math" panose="02040503050406030204" pitchFamily="18" charset="0"/>
                            <a:sym typeface="Helvetica Light"/>
                          </a:rPr>
                          <m:t> </m:t>
                        </m:r>
                        <m:r>
                          <a:rPr lang="en-US" sz="1100" b="0" i="1" smtClean="0">
                            <a:latin typeface="Cambria Math" panose="02040503050406030204" pitchFamily="18" charset="0"/>
                            <a:sym typeface="Helvetica Light"/>
                          </a:rPr>
                          <m:t>𝑎𝑛</m:t>
                        </m:r>
                        <m:r>
                          <a:rPr lang="en-US" sz="1100" b="0" i="1" smtClean="0">
                            <a:latin typeface="Cambria Math" panose="02040503050406030204" pitchFamily="18" charset="0"/>
                            <a:sym typeface="Helvetica Light"/>
                          </a:rPr>
                          <m:t> </m:t>
                        </m:r>
                        <m:r>
                          <a:rPr lang="en-US" sz="1100" b="0" i="1" smtClean="0">
                            <a:latin typeface="Cambria Math" panose="02040503050406030204" pitchFamily="18" charset="0"/>
                            <a:sym typeface="Helvetica Light"/>
                          </a:rPr>
                          <m:t>𝑒𝑚𝑎𝑖𝑙</m:t>
                        </m:r>
                      </m:den>
                    </m:f>
                  </m:oMath>
                </a14:m>
                <a:endParaRPr kumimoji="0" lang="ru-RU" sz="1100" b="0" i="0" u="none" strike="noStrike" cap="none" spc="0" normalizeH="0" baseline="0" dirty="0">
                  <a:ln>
                    <a:noFill/>
                  </a:ln>
                  <a:solidFill>
                    <a:srgbClr val="000000"/>
                  </a:solidFill>
                  <a:effectLst/>
                  <a:uFillTx/>
                  <a:latin typeface="+mj-lt"/>
                  <a:ea typeface="+mj-ea"/>
                  <a:cs typeface="+mj-cs"/>
                  <a:sym typeface="Helvetica Light"/>
                </a:endParaRPr>
              </a:p>
            </p:txBody>
          </p:sp>
        </mc:Choice>
        <mc:Fallback xmlns="">
          <p:sp>
            <p:nvSpPr>
              <p:cNvPr id="13" name="TextBox 12">
                <a:extLst>
                  <a:ext uri="{FF2B5EF4-FFF2-40B4-BE49-F238E27FC236}">
                    <a16:creationId xmlns:a16="http://schemas.microsoft.com/office/drawing/2014/main" id="{19A3BB72-4926-214A-A89F-062FD3AA3058}"/>
                  </a:ext>
                </a:extLst>
              </p:cNvPr>
              <p:cNvSpPr txBox="1">
                <a:spLocks noRot="1" noChangeAspect="1" noMove="1" noResize="1" noEditPoints="1" noAdjustHandles="1" noChangeArrowheads="1" noChangeShapeType="1" noTextEdit="1"/>
              </p:cNvSpPr>
              <p:nvPr/>
            </p:nvSpPr>
            <p:spPr>
              <a:xfrm>
                <a:off x="1572154" y="3988444"/>
                <a:ext cx="9622156" cy="265329"/>
              </a:xfrm>
              <a:prstGeom prst="rect">
                <a:avLst/>
              </a:prstGeom>
              <a:blipFill>
                <a:blip r:embed="rId8"/>
                <a:stretch>
                  <a:fillRect b="-17391"/>
                </a:stretch>
              </a:blipFill>
              <a:ln w="12700" cap="flat">
                <a:noFill/>
                <a:miter lim="400000"/>
              </a:ln>
              <a:effectLst/>
            </p:spPr>
            <p:txBody>
              <a:bodyPr/>
              <a:lstStyle/>
              <a:p>
                <a:r>
                  <a:rPr lang="ru-RU">
                    <a:noFill/>
                  </a:rPr>
                  <a:t> </a:t>
                </a:r>
              </a:p>
            </p:txBody>
          </p:sp>
        </mc:Fallback>
      </mc:AlternateContent>
      <p:sp>
        <p:nvSpPr>
          <p:cNvPr id="14" name="TextBox 13">
            <a:extLst>
              <a:ext uri="{FF2B5EF4-FFF2-40B4-BE49-F238E27FC236}">
                <a16:creationId xmlns:a16="http://schemas.microsoft.com/office/drawing/2014/main" id="{2B0DB8CD-7C44-174C-B9B5-8BE6F045273F}"/>
              </a:ext>
            </a:extLst>
          </p:cNvPr>
          <p:cNvSpPr txBox="1"/>
          <p:nvPr/>
        </p:nvSpPr>
        <p:spPr>
          <a:xfrm>
            <a:off x="4307343" y="4446572"/>
            <a:ext cx="4151777" cy="5597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j-lt"/>
                <a:ea typeface="+mj-ea"/>
                <a:cs typeface="+mj-cs"/>
                <a:sym typeface="Helvetica Light"/>
              </a:rPr>
              <a:t>CR can be calculated on every stage of the funnel</a:t>
            </a:r>
            <a:br>
              <a:rPr kumimoji="0" lang="en-US" sz="900" b="0" i="0" u="none" strike="noStrike" cap="none" spc="0" normalizeH="0" baseline="0" dirty="0">
                <a:ln>
                  <a:noFill/>
                </a:ln>
                <a:solidFill>
                  <a:srgbClr val="000000"/>
                </a:solidFill>
                <a:effectLst/>
                <a:uFillTx/>
                <a:latin typeface="+mj-lt"/>
                <a:ea typeface="+mj-ea"/>
                <a:cs typeface="+mj-cs"/>
                <a:sym typeface="Helvetica Light"/>
              </a:rPr>
            </a:br>
            <a:r>
              <a:rPr kumimoji="0" lang="en-US" sz="900" b="0" i="0" u="none" strike="noStrike" cap="none" spc="0" normalizeH="0" baseline="0" dirty="0">
                <a:ln>
                  <a:noFill/>
                </a:ln>
                <a:solidFill>
                  <a:srgbClr val="000000"/>
                </a:solidFill>
                <a:effectLst/>
                <a:uFillTx/>
                <a:latin typeface="+mj-lt"/>
                <a:ea typeface="+mj-ea"/>
                <a:cs typeface="+mj-cs"/>
                <a:sym typeface="Helvetica Light"/>
              </a:rPr>
              <a:t>but to compare CR in target with the CR in control group we need this formula</a:t>
            </a:r>
            <a:br>
              <a:rPr kumimoji="0" lang="en-US" sz="900" b="0" i="0" u="none" strike="noStrike" cap="none" spc="0" normalizeH="0" baseline="0" dirty="0">
                <a:ln>
                  <a:noFill/>
                </a:ln>
                <a:solidFill>
                  <a:srgbClr val="000000"/>
                </a:solidFill>
                <a:effectLst/>
                <a:uFillTx/>
                <a:latin typeface="+mj-lt"/>
                <a:ea typeface="+mj-ea"/>
                <a:cs typeface="+mj-cs"/>
                <a:sym typeface="Helvetica Light"/>
              </a:rPr>
            </a:br>
            <a:endParaRPr kumimoji="0" lang="ru-RU" sz="9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3" name="Выгнутая вниз стрелка 2">
            <a:extLst>
              <a:ext uri="{FF2B5EF4-FFF2-40B4-BE49-F238E27FC236}">
                <a16:creationId xmlns:a16="http://schemas.microsoft.com/office/drawing/2014/main" id="{FBEF99F6-0743-FB40-A957-5EA7EFC85F96}"/>
              </a:ext>
            </a:extLst>
          </p:cNvPr>
          <p:cNvSpPr/>
          <p:nvPr/>
        </p:nvSpPr>
        <p:spPr>
          <a:xfrm rot="15008643">
            <a:off x="8151084" y="4092737"/>
            <a:ext cx="726700" cy="428610"/>
          </a:xfrm>
          <a:prstGeom prst="curvedUpArrow">
            <a:avLst>
              <a:gd name="adj1" fmla="val 6575"/>
              <a:gd name="adj2" fmla="val 50000"/>
              <a:gd name="adj3" fmla="val 25000"/>
            </a:avLst>
          </a:prstGeom>
          <a:blipFill rotWithShape="1">
            <a:blip r:embed="rId9"/>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Tree>
    <p:extLst>
      <p:ext uri="{BB962C8B-B14F-4D97-AF65-F5344CB8AC3E}">
        <p14:creationId xmlns:p14="http://schemas.microsoft.com/office/powerpoint/2010/main" val="3595720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group project description</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30</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3" name="Google Shape;67;p15">
            <a:extLst>
              <a:ext uri="{FF2B5EF4-FFF2-40B4-BE49-F238E27FC236}">
                <a16:creationId xmlns:a16="http://schemas.microsoft.com/office/drawing/2014/main" id="{37B19B19-E1CE-BC4E-A22F-944911DC1A65}"/>
              </a:ext>
            </a:extLst>
          </p:cNvPr>
          <p:cNvSpPr txBox="1"/>
          <p:nvPr/>
        </p:nvSpPr>
        <p:spPr>
          <a:xfrm>
            <a:off x="450400" y="961032"/>
            <a:ext cx="8428424" cy="4001065"/>
          </a:xfrm>
          <a:prstGeom prst="rect">
            <a:avLst/>
          </a:prstGeom>
          <a:noFill/>
          <a:ln>
            <a:noFill/>
          </a:ln>
        </p:spPr>
        <p:txBody>
          <a:bodyPr spcFirstLastPara="1" wrap="square" lIns="91425" tIns="91425" rIns="91425" bIns="91425" anchor="t" anchorCtr="0">
            <a:spAutoFit/>
          </a:bodyPr>
          <a:lstStyle/>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Choose a product or an industry. Explain why you’ve chosen it</a:t>
            </a:r>
          </a:p>
          <a:p>
            <a:pPr marL="342900" lvl="0" indent="-342900" algn="l" rtl="0">
              <a:spcBef>
                <a:spcPts val="0"/>
              </a:spcBef>
              <a:spcAft>
                <a:spcPts val="0"/>
              </a:spcAft>
              <a:buAutoNum type="arabicPeriod"/>
            </a:pPr>
            <a:r>
              <a:rPr lang="en-US" sz="1600" dirty="0">
                <a:solidFill>
                  <a:srgbClr val="253957"/>
                </a:solidFill>
                <a:latin typeface="Arial Narrow"/>
                <a:ea typeface="+mn-ea"/>
              </a:rPr>
              <a:t>Parse the data from websites with reviews (e.g. using chrome plugins)</a:t>
            </a:r>
            <a:br>
              <a:rPr lang="en-US" sz="1600" dirty="0">
                <a:solidFill>
                  <a:srgbClr val="253957"/>
                </a:solidFill>
                <a:latin typeface="Arial Narrow"/>
                <a:ea typeface="+mn-ea"/>
              </a:rPr>
            </a:br>
            <a:r>
              <a:rPr lang="en-US" sz="1600" dirty="0">
                <a:solidFill>
                  <a:srgbClr val="253957"/>
                </a:solidFill>
                <a:latin typeface="Arial Narrow"/>
                <a:ea typeface="+mn-ea"/>
              </a:rPr>
              <a:t>- review date</a:t>
            </a:r>
            <a:br>
              <a:rPr lang="en-US" sz="1600" dirty="0">
                <a:solidFill>
                  <a:srgbClr val="253957"/>
                </a:solidFill>
                <a:latin typeface="Arial Narrow"/>
                <a:ea typeface="+mn-ea"/>
              </a:rPr>
            </a:br>
            <a:r>
              <a:rPr lang="en-US" sz="1600" dirty="0">
                <a:solidFill>
                  <a:srgbClr val="253957"/>
                </a:solidFill>
                <a:latin typeface="Arial Narrow"/>
                <a:ea typeface="+mn-ea"/>
              </a:rPr>
              <a:t>- review text</a:t>
            </a:r>
            <a:br>
              <a:rPr lang="en-US" sz="1600" dirty="0">
                <a:solidFill>
                  <a:srgbClr val="253957"/>
                </a:solidFill>
                <a:latin typeface="Arial Narrow"/>
                <a:ea typeface="+mn-ea"/>
              </a:rPr>
            </a:br>
            <a:r>
              <a:rPr lang="en-US" sz="1600" dirty="0">
                <a:solidFill>
                  <a:srgbClr val="253957"/>
                </a:solidFill>
                <a:latin typeface="Arial Narrow"/>
                <a:ea typeface="+mn-ea"/>
              </a:rPr>
              <a:t>- review or product rating (if there is any) </a:t>
            </a:r>
            <a:br>
              <a:rPr lang="en-US" sz="1600" dirty="0">
                <a:solidFill>
                  <a:srgbClr val="253957"/>
                </a:solidFill>
                <a:latin typeface="Arial Narrow"/>
                <a:ea typeface="+mn-ea"/>
              </a:rPr>
            </a:br>
            <a:r>
              <a:rPr lang="en-US" sz="1600" dirty="0">
                <a:solidFill>
                  <a:srgbClr val="253957"/>
                </a:solidFill>
                <a:latin typeface="Arial Narrow"/>
                <a:ea typeface="+mn-ea"/>
              </a:rPr>
              <a:t>- author account name, info about the product and etc.</a:t>
            </a:r>
          </a:p>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Translate the reviews into English if needed</a:t>
            </a:r>
          </a:p>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Make the data preprocessing</a:t>
            </a:r>
          </a:p>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Perform semantic analysis, calculate the reputational metrics </a:t>
            </a:r>
          </a:p>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Perform the topic modeling, identify the key topics</a:t>
            </a:r>
          </a:p>
          <a:p>
            <a:pPr marL="342900" lvl="0" indent="-342900" algn="l" rtl="0">
              <a:lnSpc>
                <a:spcPct val="150000"/>
              </a:lnSpc>
              <a:spcBef>
                <a:spcPts val="0"/>
              </a:spcBef>
              <a:spcAft>
                <a:spcPts val="0"/>
              </a:spcAft>
              <a:buAutoNum type="arabicPeriod"/>
            </a:pPr>
            <a:r>
              <a:rPr lang="en-US" sz="1600" dirty="0">
                <a:solidFill>
                  <a:srgbClr val="253957"/>
                </a:solidFill>
                <a:latin typeface="Arial Narrow"/>
                <a:ea typeface="+mn-ea"/>
              </a:rPr>
              <a:t>Make the conclusions about the brand/product/company reputation, the tone of voice, compare with the competitors or the industry benchmarks</a:t>
            </a:r>
          </a:p>
        </p:txBody>
      </p:sp>
    </p:spTree>
    <p:extLst>
      <p:ext uri="{BB962C8B-B14F-4D97-AF65-F5344CB8AC3E}">
        <p14:creationId xmlns:p14="http://schemas.microsoft.com/office/powerpoint/2010/main" val="22596812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Web scrapping tools</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31</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3" name="Рисунок 2">
            <a:extLst>
              <a:ext uri="{FF2B5EF4-FFF2-40B4-BE49-F238E27FC236}">
                <a16:creationId xmlns:a16="http://schemas.microsoft.com/office/drawing/2014/main" id="{1740CA50-3769-C042-914F-E7362B75A622}"/>
              </a:ext>
            </a:extLst>
          </p:cNvPr>
          <p:cNvPicPr>
            <a:picLocks noChangeAspect="1"/>
          </p:cNvPicPr>
          <p:nvPr/>
        </p:nvPicPr>
        <p:blipFill>
          <a:blip r:embed="rId4"/>
          <a:stretch>
            <a:fillRect/>
          </a:stretch>
        </p:blipFill>
        <p:spPr>
          <a:xfrm>
            <a:off x="514408" y="933194"/>
            <a:ext cx="4415967" cy="4097814"/>
          </a:xfrm>
          <a:prstGeom prst="rect">
            <a:avLst/>
          </a:prstGeom>
        </p:spPr>
      </p:pic>
      <p:sp>
        <p:nvSpPr>
          <p:cNvPr id="5" name="Rectangle 3">
            <a:extLst>
              <a:ext uri="{FF2B5EF4-FFF2-40B4-BE49-F238E27FC236}">
                <a16:creationId xmlns:a16="http://schemas.microsoft.com/office/drawing/2014/main" id="{E6B3B60D-5C34-AC49-ABF9-45D8B937588A}"/>
              </a:ext>
            </a:extLst>
          </p:cNvPr>
          <p:cNvSpPr>
            <a:spLocks noChangeArrowheads="1"/>
          </p:cNvSpPr>
          <p:nvPr/>
        </p:nvSpPr>
        <p:spPr bwMode="auto">
          <a:xfrm>
            <a:off x="5076363" y="3685281"/>
            <a:ext cx="350666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b="0" i="0" u="sng" strike="noStrike" cap="none" normalizeH="0" baseline="0" dirty="0">
                <a:ln>
                  <a:noFill/>
                </a:ln>
                <a:solidFill>
                  <a:srgbClr val="0000FF"/>
                </a:solidFill>
                <a:effectLst/>
                <a:latin typeface="Roboto" panose="02000000000000000000" pitchFamily="2" charset="0"/>
                <a:hlinkClick r:id="rId5"/>
              </a:rPr>
              <a:t>Instant Data Scraper</a:t>
            </a:r>
            <a:endParaRPr kumimoji="0" lang="ru-RU" altLang="ru-RU" sz="600" b="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600" b="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ru-RU" b="0" i="0" u="none" strike="noStrike" cap="none" normalizeH="0" baseline="0" dirty="0">
                <a:ln>
                  <a:noFill/>
                </a:ln>
                <a:solidFill>
                  <a:srgbClr val="000000"/>
                </a:solidFill>
                <a:effectLst/>
                <a:latin typeface="Arial" panose="020B0604020202020204" pitchFamily="34" charset="0"/>
              </a:rPr>
            </a:br>
            <a:endParaRPr kumimoji="0" lang="ru-RU" altLang="ru-RU"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ru-RU" b="0" i="0" u="none" strike="noStrike" cap="none" normalizeH="0" baseline="0" dirty="0">
                <a:ln>
                  <a:noFill/>
                </a:ln>
                <a:solidFill>
                  <a:schemeClr val="tx1"/>
                </a:solidFill>
                <a:effectLst/>
                <a:latin typeface="Arial" panose="020B0604020202020204" pitchFamily="34" charset="0"/>
              </a:rPr>
            </a:br>
            <a:br>
              <a:rPr kumimoji="0" lang="ru-RU" altLang="ru-RU" b="0" i="0" u="none" strike="noStrike" cap="none" normalizeH="0" baseline="0" dirty="0">
                <a:ln>
                  <a:noFill/>
                </a:ln>
                <a:solidFill>
                  <a:schemeClr val="tx1"/>
                </a:solidFill>
                <a:effectLst/>
                <a:latin typeface="Arial" panose="020B0604020202020204" pitchFamily="34" charset="0"/>
              </a:rPr>
            </a:br>
            <a:endParaRPr kumimoji="0" lang="ru-RU" altLang="ru-RU" b="0" i="0" u="none" strike="noStrike" cap="none" normalizeH="0" baseline="0" dirty="0">
              <a:ln>
                <a:noFill/>
              </a:ln>
              <a:solidFill>
                <a:schemeClr val="tx1"/>
              </a:solidFill>
              <a:effectLst/>
              <a:latin typeface="Arial" panose="020B0604020202020204" pitchFamily="34" charset="0"/>
            </a:endParaRPr>
          </a:p>
        </p:txBody>
      </p:sp>
      <p:pic>
        <p:nvPicPr>
          <p:cNvPr id="13316" name="Picture 4">
            <a:extLst>
              <a:ext uri="{FF2B5EF4-FFF2-40B4-BE49-F238E27FC236}">
                <a16:creationId xmlns:a16="http://schemas.microsoft.com/office/drawing/2014/main" id="{E246E5C2-4890-A148-9D57-D64833D02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7441" y="2215761"/>
            <a:ext cx="1532680" cy="153268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a:extLst>
              <a:ext uri="{FF2B5EF4-FFF2-40B4-BE49-F238E27FC236}">
                <a16:creationId xmlns:a16="http://schemas.microsoft.com/office/drawing/2014/main" id="{5283EBB1-FDD0-4240-A868-A2B4EA7A51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7188" y="2215761"/>
            <a:ext cx="1532680" cy="153268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70C0C6F-1ECA-CB48-87E1-E8FB87353FE8}"/>
              </a:ext>
            </a:extLst>
          </p:cNvPr>
          <p:cNvSpPr txBox="1"/>
          <p:nvPr/>
        </p:nvSpPr>
        <p:spPr>
          <a:xfrm>
            <a:off x="7123176" y="3685281"/>
            <a:ext cx="457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sng" strike="noStrike" cap="none" normalizeH="0" baseline="0" dirty="0">
                <a:ln>
                  <a:noFill/>
                </a:ln>
                <a:solidFill>
                  <a:srgbClr val="0000FF"/>
                </a:solidFill>
                <a:effectLst/>
                <a:latin typeface="Roboto" panose="02000000000000000000" pitchFamily="2" charset="0"/>
                <a:hlinkClick r:id="rId8"/>
              </a:rPr>
              <a:t>Table Capture</a:t>
            </a:r>
            <a:endParaRPr kumimoji="0" lang="ru-RU" altLang="ru-RU" sz="600" b="0" i="0" u="none" strike="noStrike" cap="none" normalizeH="0" baseline="0" dirty="0">
              <a:ln>
                <a:noFill/>
              </a:ln>
              <a:solidFill>
                <a:srgbClr val="000000"/>
              </a:solidFill>
              <a:effectLst/>
            </a:endParaRPr>
          </a:p>
        </p:txBody>
      </p:sp>
    </p:spTree>
    <p:extLst>
      <p:ext uri="{BB962C8B-B14F-4D97-AF65-F5344CB8AC3E}">
        <p14:creationId xmlns:p14="http://schemas.microsoft.com/office/powerpoint/2010/main" val="247651883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963299" y="284137"/>
            <a:ext cx="5903845"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beautiful soup library for web scrapping</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32</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2050" name="Picture 2" descr="BeautifulSoup - An Overview">
            <a:extLst>
              <a:ext uri="{FF2B5EF4-FFF2-40B4-BE49-F238E27FC236}">
                <a16:creationId xmlns:a16="http://schemas.microsoft.com/office/drawing/2014/main" id="{C88F62B5-F23F-7243-4654-5AA375411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00" y="1987624"/>
            <a:ext cx="5660136" cy="25244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26FEED-0388-B321-8034-3203D8557600}"/>
              </a:ext>
            </a:extLst>
          </p:cNvPr>
          <p:cNvSpPr txBox="1"/>
          <p:nvPr/>
        </p:nvSpPr>
        <p:spPr>
          <a:xfrm>
            <a:off x="450400" y="1043140"/>
            <a:ext cx="457200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sz="1400" dirty="0">
                <a:solidFill>
                  <a:srgbClr val="253957"/>
                </a:solidFill>
                <a:latin typeface="Arial Narrow"/>
                <a:ea typeface="+mn-ea"/>
              </a:rPr>
              <a:t>! pip install beautifulsoup4</a:t>
            </a:r>
          </a:p>
          <a:p>
            <a:r>
              <a:rPr lang="en" dirty="0">
                <a:solidFill>
                  <a:srgbClr val="253957"/>
                </a:solidFill>
                <a:latin typeface="Arial Narrow"/>
                <a:ea typeface="+mn-ea"/>
              </a:rPr>
              <a:t>from bs4 import </a:t>
            </a:r>
            <a:r>
              <a:rPr lang="en" dirty="0" err="1">
                <a:solidFill>
                  <a:srgbClr val="253957"/>
                </a:solidFill>
                <a:latin typeface="Arial Narrow"/>
                <a:ea typeface="+mn-ea"/>
              </a:rPr>
              <a:t>BeautifulSoup</a:t>
            </a:r>
            <a:endParaRPr lang="en" dirty="0">
              <a:solidFill>
                <a:srgbClr val="253957"/>
              </a:solidFill>
              <a:latin typeface="Arial Narrow"/>
              <a:ea typeface="+mn-ea"/>
            </a:endParaRPr>
          </a:p>
          <a:p>
            <a:r>
              <a:rPr lang="en" dirty="0" err="1">
                <a:solidFill>
                  <a:srgbClr val="253957"/>
                </a:solidFill>
                <a:latin typeface="Arial Narrow"/>
                <a:ea typeface="+mn-ea"/>
              </a:rPr>
              <a:t>soup.find_all</a:t>
            </a:r>
            <a:r>
              <a:rPr lang="en" dirty="0">
                <a:solidFill>
                  <a:srgbClr val="253957"/>
                </a:solidFill>
                <a:latin typeface="Arial Narrow"/>
                <a:ea typeface="+mn-ea"/>
              </a:rPr>
              <a:t>("a", class_="element")</a:t>
            </a:r>
            <a:endParaRPr lang="ru-RU" dirty="0">
              <a:solidFill>
                <a:srgbClr val="253957"/>
              </a:solidFill>
              <a:latin typeface="Arial Narrow"/>
              <a:ea typeface="+mn-ea"/>
            </a:endParaRPr>
          </a:p>
        </p:txBody>
      </p:sp>
    </p:spTree>
    <p:extLst>
      <p:ext uri="{BB962C8B-B14F-4D97-AF65-F5344CB8AC3E}">
        <p14:creationId xmlns:p14="http://schemas.microsoft.com/office/powerpoint/2010/main" val="371883960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963299" y="284137"/>
            <a:ext cx="5903845"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beautiful soup library for web scrapping</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33</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4098" name="Picture 2" descr="Sentiment Analysis Diagram">
            <a:extLst>
              <a:ext uri="{FF2B5EF4-FFF2-40B4-BE49-F238E27FC236}">
                <a16:creationId xmlns:a16="http://schemas.microsoft.com/office/drawing/2014/main" id="{6784E340-C7F9-DB7E-16AE-CBCDFA75E8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2865" y="981186"/>
            <a:ext cx="3938270" cy="393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23987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review data preprocessing tips</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34</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3" name="Google Shape;67;p15">
            <a:extLst>
              <a:ext uri="{FF2B5EF4-FFF2-40B4-BE49-F238E27FC236}">
                <a16:creationId xmlns:a16="http://schemas.microsoft.com/office/drawing/2014/main" id="{37B19B19-E1CE-BC4E-A22F-944911DC1A65}"/>
              </a:ext>
            </a:extLst>
          </p:cNvPr>
          <p:cNvSpPr txBox="1"/>
          <p:nvPr/>
        </p:nvSpPr>
        <p:spPr>
          <a:xfrm>
            <a:off x="450399" y="942953"/>
            <a:ext cx="7811005" cy="3139291"/>
          </a:xfrm>
          <a:prstGeom prst="rect">
            <a:avLst/>
          </a:prstGeom>
          <a:noFill/>
          <a:ln>
            <a:noFill/>
          </a:ln>
        </p:spPr>
        <p:txBody>
          <a:bodyPr spcFirstLastPara="1" wrap="square" lIns="91425" tIns="91425" rIns="91425" bIns="91425" anchor="t" anchorCtr="0">
            <a:spAutoFit/>
          </a:bodyPr>
          <a:lstStyle/>
          <a:p>
            <a:pPr marL="342900" lvl="0" indent="-342900">
              <a:lnSpc>
                <a:spcPct val="150000"/>
              </a:lnSpc>
              <a:buAutoNum type="arabicPeriod"/>
            </a:pPr>
            <a:r>
              <a:rPr lang="en-US" sz="1600" dirty="0">
                <a:solidFill>
                  <a:srgbClr val="253957"/>
                </a:solidFill>
                <a:latin typeface="Arial Narrow"/>
                <a:ea typeface="+mn-ea"/>
              </a:rPr>
              <a:t>Remove URLs, emails, phone numbers &amp; punctuations</a:t>
            </a:r>
          </a:p>
          <a:p>
            <a:pPr marL="342900" lvl="0" indent="-342900">
              <a:lnSpc>
                <a:spcPct val="150000"/>
              </a:lnSpc>
              <a:buAutoNum type="arabicPeriod"/>
            </a:pPr>
            <a:r>
              <a:rPr lang="en-US" sz="1600" dirty="0">
                <a:solidFill>
                  <a:srgbClr val="253957"/>
                </a:solidFill>
                <a:latin typeface="Arial Narrow"/>
                <a:ea typeface="+mn-ea"/>
              </a:rPr>
              <a:t>Remove tags, emojis, symbols &amp; pictographs</a:t>
            </a:r>
          </a:p>
          <a:p>
            <a:pPr marL="342900" lvl="0" indent="-342900">
              <a:lnSpc>
                <a:spcPct val="150000"/>
              </a:lnSpc>
              <a:buAutoNum type="arabicPeriod"/>
            </a:pPr>
            <a:r>
              <a:rPr lang="en-US" sz="1600" dirty="0">
                <a:solidFill>
                  <a:srgbClr val="253957"/>
                </a:solidFill>
                <a:latin typeface="Arial Narrow"/>
                <a:ea typeface="+mn-ea"/>
              </a:rPr>
              <a:t>Remove stop words</a:t>
            </a:r>
          </a:p>
          <a:p>
            <a:pPr marL="342900" lvl="0" indent="-342900">
              <a:lnSpc>
                <a:spcPct val="150000"/>
              </a:lnSpc>
              <a:buAutoNum type="arabicPeriod"/>
            </a:pPr>
            <a:r>
              <a:rPr lang="en-US" sz="1600" dirty="0">
                <a:solidFill>
                  <a:srgbClr val="253957"/>
                </a:solidFill>
                <a:latin typeface="Arial Narrow"/>
                <a:ea typeface="+mn-ea"/>
              </a:rPr>
              <a:t>Convert to lowercase and lemmatization</a:t>
            </a:r>
          </a:p>
          <a:p>
            <a:pPr marL="342900" lvl="0" indent="-342900">
              <a:lnSpc>
                <a:spcPct val="150000"/>
              </a:lnSpc>
              <a:buAutoNum type="arabicPeriod"/>
            </a:pPr>
            <a:r>
              <a:rPr lang="en-US" sz="1600" dirty="0">
                <a:solidFill>
                  <a:srgbClr val="253957"/>
                </a:solidFill>
                <a:latin typeface="Arial Narrow"/>
                <a:ea typeface="+mn-ea"/>
              </a:rPr>
              <a:t>Duplicates removal</a:t>
            </a:r>
          </a:p>
          <a:p>
            <a:pPr marL="342900" lvl="0" indent="-342900">
              <a:lnSpc>
                <a:spcPct val="150000"/>
              </a:lnSpc>
              <a:buAutoNum type="arabicPeriod"/>
            </a:pPr>
            <a:r>
              <a:rPr lang="en-US" sz="1600" dirty="0">
                <a:solidFill>
                  <a:srgbClr val="253957"/>
                </a:solidFill>
                <a:latin typeface="Arial Narrow"/>
                <a:ea typeface="+mn-ea"/>
              </a:rPr>
              <a:t>Spell checking</a:t>
            </a:r>
          </a:p>
          <a:p>
            <a:pPr marL="342900" indent="-342900">
              <a:lnSpc>
                <a:spcPct val="150000"/>
              </a:lnSpc>
              <a:buFont typeface="Arial"/>
              <a:buAutoNum type="arabicPeriod"/>
            </a:pPr>
            <a:r>
              <a:rPr lang="en-US" sz="1600" dirty="0">
                <a:solidFill>
                  <a:srgbClr val="253957"/>
                </a:solidFill>
                <a:latin typeface="Arial Narrow"/>
                <a:ea typeface="+mn-ea"/>
              </a:rPr>
              <a:t>Non-English reviews translation/removal</a:t>
            </a:r>
            <a:br>
              <a:rPr lang="en-US" sz="1600" dirty="0">
                <a:solidFill>
                  <a:srgbClr val="253957"/>
                </a:solidFill>
                <a:latin typeface="Arial Narrow"/>
                <a:ea typeface="+mn-ea"/>
              </a:rPr>
            </a:br>
            <a:r>
              <a:rPr lang="en-US" sz="1600" dirty="0">
                <a:solidFill>
                  <a:srgbClr val="253957"/>
                </a:solidFill>
                <a:latin typeface="Arial Narrow"/>
                <a:ea typeface="+mn-ea"/>
              </a:rPr>
              <a:t>Translation can be made here: </a:t>
            </a:r>
            <a:r>
              <a:rPr lang="en" dirty="0">
                <a:hlinkClick r:id="rId4" tooltip="https://www.onlinedoctranslator.com/ru/translationform"/>
              </a:rPr>
              <a:t>https://www.onlinedoctranslator.com/ru/translationform</a:t>
            </a:r>
            <a:r>
              <a:rPr lang="en" dirty="0"/>
              <a:t> </a:t>
            </a:r>
          </a:p>
        </p:txBody>
      </p:sp>
      <p:sp>
        <p:nvSpPr>
          <p:cNvPr id="11" name="TextBox 10">
            <a:extLst>
              <a:ext uri="{FF2B5EF4-FFF2-40B4-BE49-F238E27FC236}">
                <a16:creationId xmlns:a16="http://schemas.microsoft.com/office/drawing/2014/main" id="{69E8CD90-0594-0B46-98FE-E8486DEC63BE}"/>
              </a:ext>
            </a:extLst>
          </p:cNvPr>
          <p:cNvSpPr txBox="1"/>
          <p:nvPr/>
        </p:nvSpPr>
        <p:spPr>
          <a:xfrm>
            <a:off x="450399" y="4194735"/>
            <a:ext cx="8064035"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b="1" i="0" u="none" strike="noStrike" dirty="0">
                <a:solidFill>
                  <a:srgbClr val="253957"/>
                </a:solidFill>
                <a:effectLst/>
                <a:latin typeface="Menlo" panose="020B0609030804020204" pitchFamily="49" charset="0"/>
              </a:rPr>
              <a:t>Original review: {'It has all the boring movies and episodes'}</a:t>
            </a:r>
            <a:br>
              <a:rPr lang="en" b="1" dirty="0">
                <a:solidFill>
                  <a:srgbClr val="253957"/>
                </a:solidFill>
              </a:rPr>
            </a:br>
            <a:r>
              <a:rPr lang="en" b="1" i="0" u="none" strike="noStrike" dirty="0">
                <a:solidFill>
                  <a:srgbClr val="253957"/>
                </a:solidFill>
                <a:effectLst/>
                <a:latin typeface="Menlo" panose="020B0609030804020204" pitchFamily="49" charset="0"/>
              </a:rPr>
              <a:t>Preprocessed review: {'boring movie episode'}</a:t>
            </a:r>
            <a:endParaRPr lang="ru-RU" b="1" dirty="0">
              <a:solidFill>
                <a:srgbClr val="253957"/>
              </a:solidFill>
            </a:endParaRPr>
          </a:p>
        </p:txBody>
      </p:sp>
    </p:spTree>
    <p:extLst>
      <p:ext uri="{BB962C8B-B14F-4D97-AF65-F5344CB8AC3E}">
        <p14:creationId xmlns:p14="http://schemas.microsoft.com/office/powerpoint/2010/main" val="29490989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Stop words</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35</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3" name="Google Shape;67;p15">
            <a:extLst>
              <a:ext uri="{FF2B5EF4-FFF2-40B4-BE49-F238E27FC236}">
                <a16:creationId xmlns:a16="http://schemas.microsoft.com/office/drawing/2014/main" id="{37B19B19-E1CE-BC4E-A22F-944911DC1A65}"/>
              </a:ext>
            </a:extLst>
          </p:cNvPr>
          <p:cNvSpPr txBox="1"/>
          <p:nvPr/>
        </p:nvSpPr>
        <p:spPr>
          <a:xfrm>
            <a:off x="450399" y="942953"/>
            <a:ext cx="7811005" cy="3877954"/>
          </a:xfrm>
          <a:prstGeom prst="rect">
            <a:avLst/>
          </a:prstGeom>
          <a:noFill/>
          <a:ln>
            <a:noFill/>
          </a:ln>
        </p:spPr>
        <p:txBody>
          <a:bodyPr spcFirstLastPara="1" wrap="square" lIns="91425" tIns="91425" rIns="91425" bIns="91425" anchor="t" anchorCtr="0">
            <a:spAutoFit/>
          </a:bodyPr>
          <a:lstStyle/>
          <a:p>
            <a:pPr marL="285750" lvl="0" indent="-285750">
              <a:lnSpc>
                <a:spcPct val="150000"/>
              </a:lnSpc>
              <a:buFont typeface="Arial" panose="020B0604020202020204" pitchFamily="34" charset="0"/>
              <a:buChar char="•"/>
            </a:pPr>
            <a:r>
              <a:rPr lang="en-US" sz="1600" dirty="0">
                <a:solidFill>
                  <a:srgbClr val="253957"/>
                </a:solidFill>
                <a:latin typeface="Arial Narrow"/>
                <a:ea typeface="+mn-ea"/>
              </a:rPr>
              <a:t>Stop words are words that may be important in human communication but are of little value for machines and review analysis</a:t>
            </a:r>
          </a:p>
          <a:p>
            <a:pPr lvl="0">
              <a:lnSpc>
                <a:spcPct val="150000"/>
              </a:lnSpc>
            </a:pPr>
            <a:endParaRPr lang="en-US" sz="1600" dirty="0">
              <a:solidFill>
                <a:srgbClr val="253957"/>
              </a:solidFill>
              <a:latin typeface="Arial Narrow"/>
              <a:ea typeface="+mn-ea"/>
            </a:endParaRPr>
          </a:p>
          <a:p>
            <a:pPr lvl="0">
              <a:lnSpc>
                <a:spcPct val="150000"/>
              </a:lnSpc>
            </a:pPr>
            <a:endParaRPr lang="en-US" sz="1600" dirty="0">
              <a:solidFill>
                <a:srgbClr val="253957"/>
              </a:solidFill>
              <a:latin typeface="Arial Narrow"/>
              <a:ea typeface="+mn-ea"/>
            </a:endParaRPr>
          </a:p>
          <a:p>
            <a:pPr lvl="0">
              <a:lnSpc>
                <a:spcPct val="150000"/>
              </a:lnSpc>
            </a:pPr>
            <a:endParaRPr lang="en-US" sz="1600" dirty="0">
              <a:solidFill>
                <a:srgbClr val="253957"/>
              </a:solidFill>
              <a:latin typeface="Arial Narrow"/>
              <a:ea typeface="+mn-ea"/>
            </a:endParaRPr>
          </a:p>
          <a:p>
            <a:pPr lvl="0">
              <a:lnSpc>
                <a:spcPct val="150000"/>
              </a:lnSpc>
            </a:pPr>
            <a:endParaRPr lang="en-US" sz="1600" dirty="0">
              <a:solidFill>
                <a:srgbClr val="253957"/>
              </a:solidFill>
              <a:latin typeface="Arial Narrow"/>
              <a:ea typeface="+mn-ea"/>
            </a:endParaRPr>
          </a:p>
          <a:p>
            <a:pPr lvl="0">
              <a:lnSpc>
                <a:spcPct val="150000"/>
              </a:lnSpc>
            </a:pPr>
            <a:endParaRPr lang="en-US" sz="1600" dirty="0">
              <a:solidFill>
                <a:srgbClr val="253957"/>
              </a:solidFill>
              <a:latin typeface="Arial Narrow"/>
              <a:ea typeface="+mn-ea"/>
            </a:endParaRPr>
          </a:p>
          <a:p>
            <a:pPr lvl="0">
              <a:lnSpc>
                <a:spcPct val="150000"/>
              </a:lnSpc>
            </a:pPr>
            <a:r>
              <a:rPr lang="en-US" sz="1600" dirty="0">
                <a:solidFill>
                  <a:srgbClr val="253957"/>
                </a:solidFill>
                <a:latin typeface="Arial Narrow"/>
                <a:ea typeface="+mn-ea"/>
              </a:rPr>
              <a:t>‘ourselves’, ‘hers’, ‘between’, ‘yourself’, ‘but’, ‘again’, ‘there’, ‘about’, ‘once’, ‘during’, ‘out’, ‘very’, ‘having’, ‘with’, ‘they’, ‘own’, ‘an’, ‘be’, ‘some’, ‘for’, ‘do’, ‘its’, ‘yours’, ‘such’, ‘into’, ‘of’, ‘most’, ‘itself’, </a:t>
            </a:r>
          </a:p>
          <a:p>
            <a:pPr marL="285750" lvl="0" indent="-285750">
              <a:lnSpc>
                <a:spcPct val="150000"/>
              </a:lnSpc>
              <a:buFont typeface="Arial" panose="020B0604020202020204" pitchFamily="34" charset="0"/>
              <a:buChar char="•"/>
            </a:pPr>
            <a:r>
              <a:rPr lang="en-US" sz="1600" dirty="0">
                <a:solidFill>
                  <a:srgbClr val="253957"/>
                </a:solidFill>
                <a:latin typeface="Arial Narrow"/>
                <a:ea typeface="+mn-ea"/>
              </a:rPr>
              <a:t>Can use NLTK or </a:t>
            </a:r>
            <a:r>
              <a:rPr lang="en-US" sz="1600" dirty="0" err="1">
                <a:solidFill>
                  <a:srgbClr val="253957"/>
                </a:solidFill>
                <a:latin typeface="Arial Narrow"/>
                <a:ea typeface="+mn-ea"/>
              </a:rPr>
              <a:t>spaCy</a:t>
            </a:r>
            <a:r>
              <a:rPr lang="en-US" sz="1600" dirty="0">
                <a:solidFill>
                  <a:srgbClr val="253957"/>
                </a:solidFill>
                <a:latin typeface="Arial Narrow"/>
                <a:ea typeface="+mn-ea"/>
              </a:rPr>
              <a:t> library </a:t>
            </a:r>
          </a:p>
        </p:txBody>
      </p:sp>
      <p:pic>
        <p:nvPicPr>
          <p:cNvPr id="1026" name="Picture 2" descr="Lightbox">
            <a:extLst>
              <a:ext uri="{FF2B5EF4-FFF2-40B4-BE49-F238E27FC236}">
                <a16:creationId xmlns:a16="http://schemas.microsoft.com/office/drawing/2014/main" id="{435053B9-A64F-A9D6-0DF1-2344B4525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215" y="1982836"/>
            <a:ext cx="4941569" cy="1538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8611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lemmatization</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36</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3" name="Google Shape;67;p15">
            <a:extLst>
              <a:ext uri="{FF2B5EF4-FFF2-40B4-BE49-F238E27FC236}">
                <a16:creationId xmlns:a16="http://schemas.microsoft.com/office/drawing/2014/main" id="{37B19B19-E1CE-BC4E-A22F-944911DC1A65}"/>
              </a:ext>
            </a:extLst>
          </p:cNvPr>
          <p:cNvSpPr txBox="1"/>
          <p:nvPr/>
        </p:nvSpPr>
        <p:spPr>
          <a:xfrm>
            <a:off x="450399" y="942953"/>
            <a:ext cx="7811005" cy="2769959"/>
          </a:xfrm>
          <a:prstGeom prst="rect">
            <a:avLst/>
          </a:prstGeom>
          <a:noFill/>
          <a:ln>
            <a:noFill/>
          </a:ln>
        </p:spPr>
        <p:txBody>
          <a:bodyPr spcFirstLastPara="1" wrap="square" lIns="91425" tIns="91425" rIns="91425" bIns="91425" anchor="t" anchorCtr="0">
            <a:spAutoFit/>
          </a:bodyPr>
          <a:lstStyle/>
          <a:p>
            <a:pPr lvl="0">
              <a:lnSpc>
                <a:spcPct val="150000"/>
              </a:lnSpc>
            </a:pPr>
            <a:r>
              <a:rPr lang="en" dirty="0"/>
              <a:t>A huge variety of libraries:</a:t>
            </a:r>
          </a:p>
          <a:p>
            <a:pPr marL="285750" lvl="0" indent="-285750">
              <a:lnSpc>
                <a:spcPct val="150000"/>
              </a:lnSpc>
              <a:buFont typeface="Arial" panose="020B0604020202020204" pitchFamily="34" charset="0"/>
              <a:buChar char="•"/>
            </a:pPr>
            <a:r>
              <a:rPr lang="en" dirty="0"/>
              <a:t>Wordnet </a:t>
            </a:r>
            <a:r>
              <a:rPr lang="en" dirty="0" err="1"/>
              <a:t>Lemmatizer</a:t>
            </a:r>
            <a:endParaRPr lang="en" dirty="0"/>
          </a:p>
          <a:p>
            <a:pPr marL="285750" lvl="0" indent="-285750">
              <a:lnSpc>
                <a:spcPct val="150000"/>
              </a:lnSpc>
              <a:buFont typeface="Arial" panose="020B0604020202020204" pitchFamily="34" charset="0"/>
              <a:buChar char="•"/>
            </a:pPr>
            <a:r>
              <a:rPr lang="en" dirty="0"/>
              <a:t>Spacy </a:t>
            </a:r>
            <a:r>
              <a:rPr lang="en" dirty="0" err="1"/>
              <a:t>Lemmatizer</a:t>
            </a:r>
            <a:endParaRPr lang="en" dirty="0"/>
          </a:p>
          <a:p>
            <a:pPr marL="285750" lvl="0" indent="-285750">
              <a:lnSpc>
                <a:spcPct val="150000"/>
              </a:lnSpc>
              <a:buFont typeface="Arial" panose="020B0604020202020204" pitchFamily="34" charset="0"/>
              <a:buChar char="•"/>
            </a:pPr>
            <a:r>
              <a:rPr lang="en" dirty="0" err="1"/>
              <a:t>TextBlob</a:t>
            </a:r>
            <a:endParaRPr lang="en" dirty="0"/>
          </a:p>
          <a:p>
            <a:pPr marL="285750" lvl="0" indent="-285750">
              <a:lnSpc>
                <a:spcPct val="150000"/>
              </a:lnSpc>
              <a:buFont typeface="Arial" panose="020B0604020202020204" pitchFamily="34" charset="0"/>
              <a:buChar char="•"/>
            </a:pPr>
            <a:r>
              <a:rPr lang="en" dirty="0" err="1"/>
              <a:t>CLiPS</a:t>
            </a:r>
            <a:r>
              <a:rPr lang="en" dirty="0"/>
              <a:t> Pattern</a:t>
            </a:r>
          </a:p>
          <a:p>
            <a:pPr marL="285750" lvl="0" indent="-285750">
              <a:lnSpc>
                <a:spcPct val="150000"/>
              </a:lnSpc>
              <a:buFont typeface="Arial" panose="020B0604020202020204" pitchFamily="34" charset="0"/>
              <a:buChar char="•"/>
            </a:pPr>
            <a:r>
              <a:rPr lang="en" dirty="0"/>
              <a:t>Stanford </a:t>
            </a:r>
            <a:r>
              <a:rPr lang="en" dirty="0" err="1"/>
              <a:t>CoreNLP</a:t>
            </a:r>
            <a:endParaRPr lang="en" dirty="0"/>
          </a:p>
          <a:p>
            <a:pPr marL="285750" lvl="0" indent="-285750">
              <a:lnSpc>
                <a:spcPct val="150000"/>
              </a:lnSpc>
              <a:buFont typeface="Arial" panose="020B0604020202020204" pitchFamily="34" charset="0"/>
              <a:buChar char="•"/>
            </a:pPr>
            <a:r>
              <a:rPr lang="en" dirty="0" err="1"/>
              <a:t>Gensim</a:t>
            </a:r>
            <a:r>
              <a:rPr lang="en" dirty="0"/>
              <a:t> </a:t>
            </a:r>
            <a:r>
              <a:rPr lang="en" dirty="0" err="1"/>
              <a:t>Lemmatizer</a:t>
            </a:r>
            <a:endParaRPr lang="en" dirty="0"/>
          </a:p>
          <a:p>
            <a:pPr marL="285750" lvl="0" indent="-285750">
              <a:lnSpc>
                <a:spcPct val="150000"/>
              </a:lnSpc>
              <a:buFont typeface="Arial" panose="020B0604020202020204" pitchFamily="34" charset="0"/>
              <a:buChar char="•"/>
            </a:pPr>
            <a:r>
              <a:rPr lang="en" dirty="0" err="1"/>
              <a:t>TreeTagger</a:t>
            </a:r>
            <a:endParaRPr lang="en" dirty="0"/>
          </a:p>
        </p:txBody>
      </p:sp>
    </p:spTree>
    <p:extLst>
      <p:ext uri="{BB962C8B-B14F-4D97-AF65-F5344CB8AC3E}">
        <p14:creationId xmlns:p14="http://schemas.microsoft.com/office/powerpoint/2010/main" val="5058478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lemmatization</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37</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3" name="Google Shape;67;p15">
            <a:extLst>
              <a:ext uri="{FF2B5EF4-FFF2-40B4-BE49-F238E27FC236}">
                <a16:creationId xmlns:a16="http://schemas.microsoft.com/office/drawing/2014/main" id="{37B19B19-E1CE-BC4E-A22F-944911DC1A65}"/>
              </a:ext>
            </a:extLst>
          </p:cNvPr>
          <p:cNvSpPr txBox="1"/>
          <p:nvPr/>
        </p:nvSpPr>
        <p:spPr>
          <a:xfrm>
            <a:off x="450399" y="942953"/>
            <a:ext cx="7811005" cy="4062620"/>
          </a:xfrm>
          <a:prstGeom prst="rect">
            <a:avLst/>
          </a:prstGeom>
          <a:noFill/>
          <a:ln>
            <a:noFill/>
          </a:ln>
        </p:spPr>
        <p:txBody>
          <a:bodyPr spcFirstLastPara="1" wrap="square" lIns="91425" tIns="91425" rIns="91425" bIns="91425" anchor="t" anchorCtr="0">
            <a:spAutoFit/>
          </a:bodyPr>
          <a:lstStyle/>
          <a:p>
            <a:pPr lvl="0">
              <a:lnSpc>
                <a:spcPct val="150000"/>
              </a:lnSpc>
            </a:pPr>
            <a:r>
              <a:rPr lang="en" dirty="0"/>
              <a:t># libraries:</a:t>
            </a:r>
          </a:p>
          <a:p>
            <a:pPr lvl="0">
              <a:lnSpc>
                <a:spcPct val="150000"/>
              </a:lnSpc>
            </a:pPr>
            <a:r>
              <a:rPr lang="en" dirty="0"/>
              <a:t>from </a:t>
            </a:r>
            <a:r>
              <a:rPr lang="en" dirty="0" err="1"/>
              <a:t>nltk.stem</a:t>
            </a:r>
            <a:r>
              <a:rPr lang="en" dirty="0"/>
              <a:t> import </a:t>
            </a:r>
            <a:r>
              <a:rPr lang="en" dirty="0" err="1"/>
              <a:t>WordNetLemmatizer</a:t>
            </a:r>
            <a:endParaRPr lang="en" dirty="0"/>
          </a:p>
          <a:p>
            <a:pPr lvl="0">
              <a:lnSpc>
                <a:spcPct val="150000"/>
              </a:lnSpc>
            </a:pPr>
            <a:endParaRPr lang="en" dirty="0"/>
          </a:p>
          <a:p>
            <a:pPr lvl="0">
              <a:lnSpc>
                <a:spcPct val="150000"/>
              </a:lnSpc>
            </a:pPr>
            <a:r>
              <a:rPr lang="en" dirty="0" err="1"/>
              <a:t>lemmatizer</a:t>
            </a:r>
            <a:r>
              <a:rPr lang="en" dirty="0"/>
              <a:t> = </a:t>
            </a:r>
            <a:r>
              <a:rPr lang="en" dirty="0" err="1"/>
              <a:t>WordNetLemmatizer</a:t>
            </a:r>
            <a:r>
              <a:rPr lang="en" dirty="0"/>
              <a:t>()</a:t>
            </a:r>
          </a:p>
          <a:p>
            <a:pPr lvl="0">
              <a:lnSpc>
                <a:spcPct val="150000"/>
              </a:lnSpc>
            </a:pPr>
            <a:endParaRPr lang="en" dirty="0"/>
          </a:p>
          <a:p>
            <a:pPr lvl="0">
              <a:lnSpc>
                <a:spcPct val="150000"/>
              </a:lnSpc>
            </a:pPr>
            <a:r>
              <a:rPr lang="en" dirty="0"/>
              <a:t>print("rocks :", </a:t>
            </a:r>
            <a:r>
              <a:rPr lang="en" dirty="0" err="1"/>
              <a:t>lemmatizer.lemmatize</a:t>
            </a:r>
            <a:r>
              <a:rPr lang="en" dirty="0"/>
              <a:t>("rocks"))</a:t>
            </a:r>
          </a:p>
          <a:p>
            <a:pPr lvl="0">
              <a:lnSpc>
                <a:spcPct val="150000"/>
              </a:lnSpc>
            </a:pPr>
            <a:r>
              <a:rPr lang="en" dirty="0"/>
              <a:t>print("corpora :", </a:t>
            </a:r>
            <a:r>
              <a:rPr lang="en" dirty="0" err="1"/>
              <a:t>lemmatizer.lemmatize</a:t>
            </a:r>
            <a:r>
              <a:rPr lang="en" dirty="0"/>
              <a:t>("corpora"))</a:t>
            </a:r>
          </a:p>
          <a:p>
            <a:pPr lvl="0">
              <a:lnSpc>
                <a:spcPct val="150000"/>
              </a:lnSpc>
            </a:pPr>
            <a:endParaRPr lang="en" dirty="0"/>
          </a:p>
          <a:p>
            <a:pPr lvl="0">
              <a:lnSpc>
                <a:spcPct val="150000"/>
              </a:lnSpc>
            </a:pPr>
            <a:r>
              <a:rPr lang="en" dirty="0"/>
              <a:t># a denotes adjective in "pos"</a:t>
            </a:r>
          </a:p>
          <a:p>
            <a:pPr lvl="0">
              <a:lnSpc>
                <a:spcPct val="150000"/>
              </a:lnSpc>
            </a:pPr>
            <a:r>
              <a:rPr lang="en" dirty="0"/>
              <a:t>print("better :", </a:t>
            </a:r>
            <a:r>
              <a:rPr lang="en" dirty="0" err="1"/>
              <a:t>lemmatizer.lemmatize</a:t>
            </a:r>
            <a:r>
              <a:rPr lang="en" dirty="0"/>
              <a:t>("better", pos ="a"))</a:t>
            </a:r>
          </a:p>
          <a:p>
            <a:pPr lvl="0">
              <a:lnSpc>
                <a:spcPct val="150000"/>
              </a:lnSpc>
            </a:pPr>
            <a:endParaRPr lang="en" dirty="0"/>
          </a:p>
          <a:p>
            <a:pPr lvl="0">
              <a:lnSpc>
                <a:spcPct val="150000"/>
              </a:lnSpc>
            </a:pPr>
            <a:endParaRPr lang="en" dirty="0"/>
          </a:p>
        </p:txBody>
      </p:sp>
      <p:sp>
        <p:nvSpPr>
          <p:cNvPr id="3" name="TextBox 2">
            <a:extLst>
              <a:ext uri="{FF2B5EF4-FFF2-40B4-BE49-F238E27FC236}">
                <a16:creationId xmlns:a16="http://schemas.microsoft.com/office/drawing/2014/main" id="{C1A3C93B-5326-5179-FAD8-F14768BE13E4}"/>
              </a:ext>
            </a:extLst>
          </p:cNvPr>
          <p:cNvSpPr txBox="1"/>
          <p:nvPr/>
        </p:nvSpPr>
        <p:spPr>
          <a:xfrm>
            <a:off x="6302450" y="2362997"/>
            <a:ext cx="4572000"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sz="2000" b="1" dirty="0"/>
              <a:t>rocks : rock </a:t>
            </a:r>
            <a:endParaRPr lang="ru-RU" sz="2000" b="1" dirty="0"/>
          </a:p>
          <a:p>
            <a:r>
              <a:rPr lang="en" sz="2000" b="1" dirty="0"/>
              <a:t>corpora : corpus </a:t>
            </a:r>
            <a:endParaRPr lang="ru-RU" sz="2000" b="1" dirty="0"/>
          </a:p>
          <a:p>
            <a:r>
              <a:rPr lang="en" sz="2000" b="1" dirty="0"/>
              <a:t>better : good</a:t>
            </a:r>
            <a:endParaRPr lang="ru-RU" sz="2000" b="1" dirty="0"/>
          </a:p>
        </p:txBody>
      </p:sp>
    </p:spTree>
    <p:extLst>
      <p:ext uri="{BB962C8B-B14F-4D97-AF65-F5344CB8AC3E}">
        <p14:creationId xmlns:p14="http://schemas.microsoft.com/office/powerpoint/2010/main" val="39983082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lemmatization</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38</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3" name="Google Shape;67;p15">
            <a:extLst>
              <a:ext uri="{FF2B5EF4-FFF2-40B4-BE49-F238E27FC236}">
                <a16:creationId xmlns:a16="http://schemas.microsoft.com/office/drawing/2014/main" id="{37B19B19-E1CE-BC4E-A22F-944911DC1A65}"/>
              </a:ext>
            </a:extLst>
          </p:cNvPr>
          <p:cNvSpPr txBox="1"/>
          <p:nvPr/>
        </p:nvSpPr>
        <p:spPr>
          <a:xfrm>
            <a:off x="450399" y="942953"/>
            <a:ext cx="7811005" cy="4062620"/>
          </a:xfrm>
          <a:prstGeom prst="rect">
            <a:avLst/>
          </a:prstGeom>
          <a:noFill/>
          <a:ln>
            <a:noFill/>
          </a:ln>
        </p:spPr>
        <p:txBody>
          <a:bodyPr spcFirstLastPara="1" wrap="square" lIns="91425" tIns="91425" rIns="91425" bIns="91425" anchor="t" anchorCtr="0">
            <a:spAutoFit/>
          </a:bodyPr>
          <a:lstStyle/>
          <a:p>
            <a:pPr lvl="0">
              <a:lnSpc>
                <a:spcPct val="150000"/>
              </a:lnSpc>
            </a:pPr>
            <a:r>
              <a:rPr lang="en" dirty="0"/>
              <a:t># libraries:</a:t>
            </a:r>
          </a:p>
          <a:p>
            <a:pPr lvl="0">
              <a:lnSpc>
                <a:spcPct val="150000"/>
              </a:lnSpc>
            </a:pPr>
            <a:r>
              <a:rPr lang="en" dirty="0"/>
              <a:t>from </a:t>
            </a:r>
            <a:r>
              <a:rPr lang="en" dirty="0" err="1"/>
              <a:t>nltk.stem</a:t>
            </a:r>
            <a:r>
              <a:rPr lang="en" dirty="0"/>
              <a:t> import </a:t>
            </a:r>
            <a:r>
              <a:rPr lang="en" dirty="0" err="1"/>
              <a:t>WordNetLemmatizer</a:t>
            </a:r>
            <a:endParaRPr lang="en" dirty="0"/>
          </a:p>
          <a:p>
            <a:pPr lvl="0">
              <a:lnSpc>
                <a:spcPct val="150000"/>
              </a:lnSpc>
            </a:pPr>
            <a:endParaRPr lang="en" dirty="0"/>
          </a:p>
          <a:p>
            <a:pPr lvl="0">
              <a:lnSpc>
                <a:spcPct val="150000"/>
              </a:lnSpc>
            </a:pPr>
            <a:r>
              <a:rPr lang="en" dirty="0" err="1"/>
              <a:t>lemmatizer</a:t>
            </a:r>
            <a:r>
              <a:rPr lang="en" dirty="0"/>
              <a:t> = </a:t>
            </a:r>
            <a:r>
              <a:rPr lang="en" dirty="0" err="1"/>
              <a:t>WordNetLemmatizer</a:t>
            </a:r>
            <a:r>
              <a:rPr lang="en" dirty="0"/>
              <a:t>()</a:t>
            </a:r>
          </a:p>
          <a:p>
            <a:pPr lvl="0">
              <a:lnSpc>
                <a:spcPct val="150000"/>
              </a:lnSpc>
            </a:pPr>
            <a:endParaRPr lang="en" dirty="0"/>
          </a:p>
          <a:p>
            <a:pPr lvl="0">
              <a:lnSpc>
                <a:spcPct val="150000"/>
              </a:lnSpc>
            </a:pPr>
            <a:r>
              <a:rPr lang="en" dirty="0"/>
              <a:t>print("rocks :", </a:t>
            </a:r>
            <a:r>
              <a:rPr lang="en" dirty="0" err="1"/>
              <a:t>lemmatizer.lemmatize</a:t>
            </a:r>
            <a:r>
              <a:rPr lang="en" dirty="0"/>
              <a:t>("rocks"))</a:t>
            </a:r>
          </a:p>
          <a:p>
            <a:pPr lvl="0">
              <a:lnSpc>
                <a:spcPct val="150000"/>
              </a:lnSpc>
            </a:pPr>
            <a:r>
              <a:rPr lang="en" dirty="0"/>
              <a:t>print("corpora :", </a:t>
            </a:r>
            <a:r>
              <a:rPr lang="en" dirty="0" err="1"/>
              <a:t>lemmatizer.lemmatize</a:t>
            </a:r>
            <a:r>
              <a:rPr lang="en" dirty="0"/>
              <a:t>("corpora"))</a:t>
            </a:r>
          </a:p>
          <a:p>
            <a:pPr lvl="0">
              <a:lnSpc>
                <a:spcPct val="150000"/>
              </a:lnSpc>
            </a:pPr>
            <a:endParaRPr lang="en" dirty="0"/>
          </a:p>
          <a:p>
            <a:pPr lvl="0">
              <a:lnSpc>
                <a:spcPct val="150000"/>
              </a:lnSpc>
            </a:pPr>
            <a:r>
              <a:rPr lang="en" dirty="0"/>
              <a:t># a denotes adjective in "pos"</a:t>
            </a:r>
          </a:p>
          <a:p>
            <a:pPr lvl="0">
              <a:lnSpc>
                <a:spcPct val="150000"/>
              </a:lnSpc>
            </a:pPr>
            <a:r>
              <a:rPr lang="en" dirty="0"/>
              <a:t>print("better :", </a:t>
            </a:r>
            <a:r>
              <a:rPr lang="en" dirty="0" err="1"/>
              <a:t>lemmatizer.lemmatize</a:t>
            </a:r>
            <a:r>
              <a:rPr lang="en" dirty="0"/>
              <a:t>("better", pos ="a"))</a:t>
            </a:r>
          </a:p>
          <a:p>
            <a:pPr lvl="0">
              <a:lnSpc>
                <a:spcPct val="150000"/>
              </a:lnSpc>
            </a:pPr>
            <a:endParaRPr lang="en" dirty="0"/>
          </a:p>
          <a:p>
            <a:pPr lvl="0">
              <a:lnSpc>
                <a:spcPct val="150000"/>
              </a:lnSpc>
            </a:pPr>
            <a:endParaRPr lang="en" dirty="0"/>
          </a:p>
        </p:txBody>
      </p:sp>
      <p:sp>
        <p:nvSpPr>
          <p:cNvPr id="3" name="TextBox 2">
            <a:extLst>
              <a:ext uri="{FF2B5EF4-FFF2-40B4-BE49-F238E27FC236}">
                <a16:creationId xmlns:a16="http://schemas.microsoft.com/office/drawing/2014/main" id="{C1A3C93B-5326-5179-FAD8-F14768BE13E4}"/>
              </a:ext>
            </a:extLst>
          </p:cNvPr>
          <p:cNvSpPr txBox="1"/>
          <p:nvPr/>
        </p:nvSpPr>
        <p:spPr>
          <a:xfrm>
            <a:off x="6302450" y="2362997"/>
            <a:ext cx="4572000"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 sz="2000" b="1" dirty="0"/>
              <a:t>rocks : rock </a:t>
            </a:r>
            <a:endParaRPr lang="ru-RU" sz="2000" b="1" dirty="0"/>
          </a:p>
          <a:p>
            <a:r>
              <a:rPr lang="en" sz="2000" b="1" dirty="0"/>
              <a:t>corpora : corpus </a:t>
            </a:r>
            <a:endParaRPr lang="ru-RU" sz="2000" b="1" dirty="0"/>
          </a:p>
          <a:p>
            <a:r>
              <a:rPr lang="en" sz="2000" b="1" dirty="0"/>
              <a:t>better : good</a:t>
            </a:r>
            <a:endParaRPr lang="ru-RU" sz="2000" b="1" dirty="0"/>
          </a:p>
        </p:txBody>
      </p:sp>
    </p:spTree>
    <p:extLst>
      <p:ext uri="{BB962C8B-B14F-4D97-AF65-F5344CB8AC3E}">
        <p14:creationId xmlns:p14="http://schemas.microsoft.com/office/powerpoint/2010/main" val="8835561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Conversion and financial uplift</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4</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16386" name="Picture 2" descr="Incrementality: The Best Way to Measure Ad Success - Retargeter">
            <a:extLst>
              <a:ext uri="{FF2B5EF4-FFF2-40B4-BE49-F238E27FC236}">
                <a16:creationId xmlns:a16="http://schemas.microsoft.com/office/drawing/2014/main" id="{6FD8921D-37FA-1648-983C-123E0CC5C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505" y="1961547"/>
            <a:ext cx="5440680" cy="181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5168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4769989"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trust in business has eroded</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5</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9" name="Google Shape;93;p19">
            <a:extLst>
              <a:ext uri="{FF2B5EF4-FFF2-40B4-BE49-F238E27FC236}">
                <a16:creationId xmlns:a16="http://schemas.microsoft.com/office/drawing/2014/main" id="{719794FE-2492-D84E-B6B8-59F4F02CF8ED}"/>
              </a:ext>
            </a:extLst>
          </p:cNvPr>
          <p:cNvPicPr preferRelativeResize="0"/>
          <p:nvPr/>
        </p:nvPicPr>
        <p:blipFill rotWithShape="1">
          <a:blip r:embed="rId4">
            <a:alphaModFix/>
          </a:blip>
          <a:srcRect t="19922" b="21478"/>
          <a:stretch/>
        </p:blipFill>
        <p:spPr>
          <a:xfrm>
            <a:off x="30859" y="1371602"/>
            <a:ext cx="9086851" cy="3014042"/>
          </a:xfrm>
          <a:prstGeom prst="rect">
            <a:avLst/>
          </a:prstGeom>
          <a:noFill/>
          <a:ln>
            <a:noFill/>
          </a:ln>
        </p:spPr>
      </p:pic>
      <p:sp>
        <p:nvSpPr>
          <p:cNvPr id="2" name="TextBox 1">
            <a:extLst>
              <a:ext uri="{FF2B5EF4-FFF2-40B4-BE49-F238E27FC236}">
                <a16:creationId xmlns:a16="http://schemas.microsoft.com/office/drawing/2014/main" id="{C81EF6FF-D4CA-C74C-AFAE-40633C89B75B}"/>
              </a:ext>
            </a:extLst>
          </p:cNvPr>
          <p:cNvSpPr txBox="1"/>
          <p:nvPr/>
        </p:nvSpPr>
        <p:spPr>
          <a:xfrm>
            <a:off x="318011" y="4646607"/>
            <a:ext cx="2811666"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j-lt"/>
                <a:ea typeface="+mj-ea"/>
                <a:cs typeface="+mj-cs"/>
                <a:sym typeface="Helvetica Light"/>
              </a:rPr>
              <a:t>Source: the survey of UK and USA customers, 2019</a:t>
            </a:r>
            <a:br>
              <a:rPr kumimoji="0" lang="en-US" sz="900" b="0" i="0" u="none" strike="noStrike" cap="none" spc="0" normalizeH="0" baseline="0" dirty="0">
                <a:ln>
                  <a:noFill/>
                </a:ln>
                <a:solidFill>
                  <a:srgbClr val="000000"/>
                </a:solidFill>
                <a:effectLst/>
                <a:uFillTx/>
                <a:latin typeface="+mj-lt"/>
                <a:ea typeface="+mj-ea"/>
                <a:cs typeface="+mj-cs"/>
                <a:sym typeface="Helvetica Light"/>
              </a:rPr>
            </a:br>
            <a:endParaRPr kumimoji="0" lang="ru-RU" sz="9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6747815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6</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pic>
        <p:nvPicPr>
          <p:cNvPr id="6146" name="Picture 2">
            <a:extLst>
              <a:ext uri="{FF2B5EF4-FFF2-40B4-BE49-F238E27FC236}">
                <a16:creationId xmlns:a16="http://schemas.microsoft.com/office/drawing/2014/main" id="{7E1AC9C7-CF2C-654B-893A-F7E9689E9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52" y="894961"/>
            <a:ext cx="3029240" cy="4162314"/>
          </a:xfrm>
          <a:prstGeom prst="rect">
            <a:avLst/>
          </a:prstGeom>
          <a:noFill/>
          <a:extLst>
            <a:ext uri="{909E8E84-426E-40DD-AFC4-6F175D3DCCD1}">
              <a14:hiddenFill xmlns:a14="http://schemas.microsoft.com/office/drawing/2010/main">
                <a:solidFill>
                  <a:srgbClr val="FFFFFF"/>
                </a:solidFill>
              </a14:hiddenFill>
            </a:ext>
          </a:extLst>
        </p:spPr>
      </p:pic>
      <p:sp>
        <p:nvSpPr>
          <p:cNvPr id="11" name="Очень крутой заголовок…">
            <a:extLst>
              <a:ext uri="{FF2B5EF4-FFF2-40B4-BE49-F238E27FC236}">
                <a16:creationId xmlns:a16="http://schemas.microsoft.com/office/drawing/2014/main" id="{5D670F72-66B0-D54D-B536-2CCBC6558BA7}"/>
              </a:ext>
            </a:extLst>
          </p:cNvPr>
          <p:cNvSpPr txBox="1"/>
          <p:nvPr/>
        </p:nvSpPr>
        <p:spPr>
          <a:xfrm>
            <a:off x="1009019" y="284137"/>
            <a:ext cx="5471043"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What FACTORS influence A purchase?</a:t>
            </a:r>
            <a:endParaRPr lang="ru-RU" sz="2025" b="1" cap="all" dirty="0">
              <a:solidFill>
                <a:srgbClr val="253957"/>
              </a:solidFill>
              <a:latin typeface="Arial Narrow"/>
              <a:sym typeface="Arial Narrow"/>
            </a:endParaRPr>
          </a:p>
        </p:txBody>
      </p:sp>
      <p:pic>
        <p:nvPicPr>
          <p:cNvPr id="6148" name="Picture 4" descr="Online Reputation Management | ORM Services India | Reputation Services -  Ineed Technologies">
            <a:extLst>
              <a:ext uri="{FF2B5EF4-FFF2-40B4-BE49-F238E27FC236}">
                <a16:creationId xmlns:a16="http://schemas.microsoft.com/office/drawing/2014/main" id="{9DDC596E-06EE-2E46-AE27-590519B698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8020" y="1289304"/>
            <a:ext cx="4142163" cy="323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4424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858125"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Why reputation is crucial?</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7</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1" name="TextBox 10">
            <a:extLst>
              <a:ext uri="{FF2B5EF4-FFF2-40B4-BE49-F238E27FC236}">
                <a16:creationId xmlns:a16="http://schemas.microsoft.com/office/drawing/2014/main" id="{6BDCB1AB-FA9A-3B4B-9FA4-F85C104FF242}"/>
              </a:ext>
            </a:extLst>
          </p:cNvPr>
          <p:cNvSpPr txBox="1"/>
          <p:nvPr/>
        </p:nvSpPr>
        <p:spPr>
          <a:xfrm>
            <a:off x="628418" y="1280438"/>
            <a:ext cx="3626864" cy="3160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253957"/>
                </a:solidFill>
                <a:effectLst/>
                <a:uFillTx/>
                <a:latin typeface="+mj-lt"/>
                <a:ea typeface="+mj-ea"/>
                <a:cs typeface="+mj-cs"/>
                <a:sym typeface="Helvetica Light"/>
              </a:rPr>
              <a:t>Story 1</a:t>
            </a:r>
          </a:p>
          <a:p>
            <a:pPr marL="0" marR="0" indent="0" algn="ctr" defTabSz="821531"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253957"/>
                </a:solidFill>
                <a:effectLst/>
                <a:uFillTx/>
                <a:latin typeface="+mj-lt"/>
                <a:ea typeface="+mj-ea"/>
                <a:cs typeface="+mj-cs"/>
                <a:sym typeface="Helvetica Light"/>
              </a:rPr>
              <a:t>You‘ve spent 100K dollars on ads in search engine. Your ad places with ads of your three competitors – on the side of organic search results. But the second and the seventh links lead on the site of angry client and have title “Your brand – bullshit”.</a:t>
            </a:r>
          </a:p>
          <a:p>
            <a:pPr marL="0" marR="0" indent="0" algn="ctr" defTabSz="821531" rtl="0" fontAlgn="auto" latinLnBrk="0" hangingPunct="0">
              <a:lnSpc>
                <a:spcPct val="100000"/>
              </a:lnSpc>
              <a:spcBef>
                <a:spcPts val="0"/>
              </a:spcBef>
              <a:spcAft>
                <a:spcPts val="0"/>
              </a:spcAft>
              <a:buClrTx/>
              <a:buSzTx/>
              <a:buFontTx/>
              <a:buNone/>
              <a:tabLst/>
            </a:pPr>
            <a:endParaRPr lang="en-US" dirty="0">
              <a:solidFill>
                <a:srgbClr val="253957"/>
              </a:solidFill>
              <a:latin typeface="+mj-lt"/>
              <a:ea typeface="+mj-ea"/>
              <a:cs typeface="+mj-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253957"/>
                </a:solidFill>
                <a:effectLst/>
                <a:uFillTx/>
                <a:latin typeface="+mj-lt"/>
                <a:ea typeface="+mj-ea"/>
                <a:cs typeface="+mj-cs"/>
                <a:sym typeface="Helvetica Light"/>
              </a:rPr>
              <a:t>How much does your lead advertising campaign costs? How much money did you lose? Which part of potential audience will use ad links of competitors?</a:t>
            </a:r>
          </a:p>
          <a:p>
            <a:pPr marL="0" marR="0" indent="0" algn="ctr" defTabSz="821531" rtl="0" fontAlgn="auto" latinLnBrk="0" hangingPunct="0">
              <a:lnSpc>
                <a:spcPct val="100000"/>
              </a:lnSpc>
              <a:spcBef>
                <a:spcPts val="0"/>
              </a:spcBef>
              <a:spcAft>
                <a:spcPts val="0"/>
              </a:spcAft>
              <a:buClrTx/>
              <a:buSzTx/>
              <a:buFontTx/>
              <a:buNone/>
              <a:tabLst/>
            </a:pPr>
            <a:r>
              <a:rPr lang="en-US" dirty="0">
                <a:solidFill>
                  <a:srgbClr val="253957"/>
                </a:solidFill>
                <a:latin typeface="+mj-lt"/>
                <a:ea typeface="+mj-ea"/>
                <a:cs typeface="+mj-cs"/>
                <a:sym typeface="Helvetica Light"/>
              </a:rPr>
              <a:t>How much people went to read negative reviews?</a:t>
            </a:r>
            <a:r>
              <a:rPr kumimoji="0" lang="en-US" b="0" i="0" u="none" strike="noStrike" cap="none" spc="0" normalizeH="0" baseline="0" dirty="0">
                <a:ln>
                  <a:noFill/>
                </a:ln>
                <a:solidFill>
                  <a:srgbClr val="253957"/>
                </a:solidFill>
                <a:effectLst/>
                <a:uFillTx/>
                <a:latin typeface="+mj-lt"/>
                <a:ea typeface="+mj-ea"/>
                <a:cs typeface="+mj-cs"/>
                <a:sym typeface="Helvetica Light"/>
              </a:rPr>
              <a:t> </a:t>
            </a:r>
          </a:p>
        </p:txBody>
      </p:sp>
      <p:sp>
        <p:nvSpPr>
          <p:cNvPr id="13" name="TextBox 12">
            <a:extLst>
              <a:ext uri="{FF2B5EF4-FFF2-40B4-BE49-F238E27FC236}">
                <a16:creationId xmlns:a16="http://schemas.microsoft.com/office/drawing/2014/main" id="{EB285C36-97BE-D14B-8FAA-515F81878B94}"/>
              </a:ext>
            </a:extLst>
          </p:cNvPr>
          <p:cNvSpPr txBox="1"/>
          <p:nvPr/>
        </p:nvSpPr>
        <p:spPr>
          <a:xfrm>
            <a:off x="4693272" y="1280438"/>
            <a:ext cx="3822310" cy="3160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dirty="0">
                <a:solidFill>
                  <a:srgbClr val="253957"/>
                </a:solidFill>
                <a:latin typeface="+mj-lt"/>
                <a:ea typeface="+mj-ea"/>
                <a:cs typeface="+mj-cs"/>
                <a:sym typeface="Helvetica Light"/>
              </a:rPr>
              <a:t>Story 2</a:t>
            </a:r>
          </a:p>
          <a:p>
            <a:pPr marL="0" marR="0" indent="0" algn="ctr" defTabSz="821531"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253957"/>
                </a:solidFill>
                <a:effectLst/>
                <a:uFillTx/>
                <a:latin typeface="+mj-lt"/>
                <a:ea typeface="+mj-ea"/>
                <a:cs typeface="+mj-cs"/>
                <a:sym typeface="Helvetica Light"/>
              </a:rPr>
              <a:t>You’ve spent 5 </a:t>
            </a:r>
            <a:r>
              <a:rPr kumimoji="0" lang="en-US" b="0" i="0" u="none" strike="noStrike" cap="none" spc="0" normalizeH="0" baseline="0" dirty="0" err="1">
                <a:ln>
                  <a:noFill/>
                </a:ln>
                <a:solidFill>
                  <a:srgbClr val="253957"/>
                </a:solidFill>
                <a:effectLst/>
                <a:uFillTx/>
                <a:latin typeface="+mj-lt"/>
                <a:ea typeface="+mj-ea"/>
                <a:cs typeface="+mj-cs"/>
                <a:sym typeface="Helvetica Light"/>
              </a:rPr>
              <a:t>mln</a:t>
            </a:r>
            <a:r>
              <a:rPr kumimoji="0" lang="en-US" b="0" i="0" u="none" strike="noStrike" cap="none" spc="0" normalizeH="0" baseline="0" dirty="0">
                <a:ln>
                  <a:noFill/>
                </a:ln>
                <a:solidFill>
                  <a:srgbClr val="253957"/>
                </a:solidFill>
                <a:effectLst/>
                <a:uFillTx/>
                <a:latin typeface="+mj-lt"/>
                <a:ea typeface="+mj-ea"/>
                <a:cs typeface="+mj-cs"/>
                <a:sym typeface="Helvetica Light"/>
              </a:rPr>
              <a:t> dollars on the development and launch of a new product. </a:t>
            </a:r>
            <a:r>
              <a:rPr lang="en-US" dirty="0">
                <a:solidFill>
                  <a:srgbClr val="253957"/>
                </a:solidFill>
                <a:latin typeface="+mj-lt"/>
                <a:ea typeface="+mj-ea"/>
                <a:cs typeface="+mj-cs"/>
                <a:sym typeface="Helvetica Light"/>
              </a:rPr>
              <a:t>Two grumpy customers post negative reviews on Amazon. They are followed by other negative mentions. After 125 comments the average rating was </a:t>
            </a:r>
            <a:r>
              <a:rPr lang="ru-RU" dirty="0">
                <a:solidFill>
                  <a:srgbClr val="253957"/>
                </a:solidFill>
                <a:latin typeface="+mj-lt"/>
                <a:ea typeface="+mj-ea"/>
                <a:cs typeface="+mj-cs"/>
                <a:sym typeface="Helvetica Light"/>
              </a:rPr>
              <a:t>1</a:t>
            </a:r>
            <a:r>
              <a:rPr lang="en-US" dirty="0">
                <a:solidFill>
                  <a:srgbClr val="253957"/>
                </a:solidFill>
                <a:latin typeface="+mj-lt"/>
                <a:ea typeface="+mj-ea"/>
                <a:cs typeface="+mj-cs"/>
                <a:sym typeface="Helvetica Light"/>
              </a:rPr>
              <a:t>,5 stars (1 star is the lowest rating). One of those grumpy customers left reviews on three other sources. Customers don’t come to you anymore. </a:t>
            </a:r>
          </a:p>
          <a:p>
            <a:pPr marL="0" marR="0" indent="0" algn="ctr" defTabSz="821531"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253957"/>
                </a:solidFill>
                <a:effectLst/>
                <a:uFillTx/>
                <a:latin typeface="+mj-lt"/>
                <a:ea typeface="+mj-ea"/>
                <a:cs typeface="+mj-cs"/>
                <a:sym typeface="Helvetica Light"/>
              </a:rPr>
              <a:t>How fast wil</a:t>
            </a:r>
            <a:r>
              <a:rPr lang="en-US" dirty="0">
                <a:solidFill>
                  <a:srgbClr val="253957"/>
                </a:solidFill>
                <a:latin typeface="+mj-lt"/>
                <a:ea typeface="+mj-ea"/>
                <a:cs typeface="+mj-cs"/>
                <a:sym typeface="Helvetica Light"/>
              </a:rPr>
              <a:t>l this product “die”?  How much investments were wasted because we were not ready for negative reviews? Which effect will it have on your other products?</a:t>
            </a:r>
            <a:endParaRPr kumimoji="0" lang="en-US" b="0" i="0" u="none" strike="noStrike" cap="none" spc="0" normalizeH="0" baseline="0" dirty="0">
              <a:ln>
                <a:noFill/>
              </a:ln>
              <a:solidFill>
                <a:srgbClr val="253957"/>
              </a:solidFill>
              <a:effectLst/>
              <a:uFillTx/>
              <a:latin typeface="+mj-lt"/>
              <a:ea typeface="+mj-ea"/>
              <a:cs typeface="+mj-cs"/>
              <a:sym typeface="Helvetica Light"/>
            </a:endParaRPr>
          </a:p>
        </p:txBody>
      </p:sp>
    </p:spTree>
    <p:extLst>
      <p:ext uri="{BB962C8B-B14F-4D97-AF65-F5344CB8AC3E}">
        <p14:creationId xmlns:p14="http://schemas.microsoft.com/office/powerpoint/2010/main" val="384824998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858125"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Why reputation is crucial?</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8</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2" name="Google Shape;129;p25">
            <a:extLst>
              <a:ext uri="{FF2B5EF4-FFF2-40B4-BE49-F238E27FC236}">
                <a16:creationId xmlns:a16="http://schemas.microsoft.com/office/drawing/2014/main" id="{F2F50106-E706-2744-8508-121395346714}"/>
              </a:ext>
            </a:extLst>
          </p:cNvPr>
          <p:cNvSpPr txBox="1">
            <a:spLocks/>
          </p:cNvSpPr>
          <p:nvPr/>
        </p:nvSpPr>
        <p:spPr>
          <a:xfrm>
            <a:off x="548640" y="1152475"/>
            <a:ext cx="8283660" cy="3416400"/>
          </a:xfrm>
          <a:prstGeom prst="rect">
            <a:avLst/>
          </a:prstGeom>
        </p:spPr>
        <p:txBody>
          <a:bodyPr spcFirstLastPara="1" wrap="square" lIns="91425" tIns="91425" rIns="91425" bIns="91425" anchor="t" anchorCtr="0">
            <a:normAutofit/>
          </a:bodyPr>
          <a:lstStyle>
            <a:lvl1pPr marL="23151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1pPr>
            <a:lvl2pPr marL="398198"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2pPr>
            <a:lvl3pPr marL="564885"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3pPr>
            <a:lvl4pPr marL="731573"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4pPr>
            <a:lvl5pPr marL="89826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5pPr>
            <a:lvl6pPr marL="1064948"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6pPr>
            <a:lvl7pPr marL="1231635"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7pPr>
            <a:lvl8pPr marL="1398323"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8pPr>
            <a:lvl9pPr marL="1565010" marR="0" indent="-231510" algn="l" defTabSz="308074" rtl="0" latinLnBrk="0">
              <a:lnSpc>
                <a:spcPct val="100000"/>
              </a:lnSpc>
              <a:spcBef>
                <a:spcPts val="2213"/>
              </a:spcBef>
              <a:spcAft>
                <a:spcPts val="0"/>
              </a:spcAft>
              <a:buClrTx/>
              <a:buSzPct val="75000"/>
              <a:buFontTx/>
              <a:buChar char="•"/>
              <a:tabLst/>
              <a:defRPr sz="1875" b="0" i="0" u="none" strike="noStrike" cap="none" spc="0" baseline="0">
                <a:ln>
                  <a:noFill/>
                </a:ln>
                <a:solidFill>
                  <a:srgbClr val="000000"/>
                </a:solidFill>
                <a:uFillTx/>
                <a:latin typeface="+mj-lt"/>
                <a:ea typeface="+mj-ea"/>
                <a:cs typeface="+mj-cs"/>
                <a:sym typeface="Helvetica Light"/>
              </a:defRPr>
            </a:lvl9pPr>
          </a:lstStyle>
          <a:p>
            <a:pPr marL="0" indent="0">
              <a:spcBef>
                <a:spcPts val="0"/>
              </a:spcBef>
              <a:spcAft>
                <a:spcPts val="1200"/>
              </a:spcAft>
              <a:buFontTx/>
              <a:buNone/>
            </a:pPr>
            <a:r>
              <a:rPr lang="en-US" sz="1600" dirty="0">
                <a:solidFill>
                  <a:srgbClr val="253957"/>
                </a:solidFill>
              </a:rPr>
              <a:t>Story 3</a:t>
            </a:r>
          </a:p>
          <a:p>
            <a:pPr marL="0" indent="0">
              <a:spcBef>
                <a:spcPts val="0"/>
              </a:spcBef>
              <a:spcAft>
                <a:spcPts val="1200"/>
              </a:spcAft>
              <a:buFontTx/>
              <a:buNone/>
            </a:pPr>
            <a:r>
              <a:rPr lang="en-US" sz="1600" dirty="0">
                <a:solidFill>
                  <a:srgbClr val="253957"/>
                </a:solidFill>
              </a:rPr>
              <a:t>You pay for e-mail communication on million addresses those who (how you think) agreed to receive information from you. 1% follows the link, and 10% from them buy your product. So, you get 1 000 new customers.</a:t>
            </a:r>
          </a:p>
          <a:p>
            <a:pPr marL="0" indent="0">
              <a:spcBef>
                <a:spcPts val="0"/>
              </a:spcBef>
              <a:spcAft>
                <a:spcPts val="1200"/>
              </a:spcAft>
              <a:buFontTx/>
              <a:buNone/>
            </a:pPr>
            <a:r>
              <a:rPr lang="en-US" sz="1600" dirty="0">
                <a:solidFill>
                  <a:srgbClr val="253957"/>
                </a:solidFill>
              </a:rPr>
              <a:t>But 10 000 people don’t remember that they allowed using their address. They get angry and decide not to do business with you. And they tell their friend that you spammed them. </a:t>
            </a:r>
          </a:p>
          <a:p>
            <a:pPr marL="0" indent="0">
              <a:spcBef>
                <a:spcPts val="0"/>
              </a:spcBef>
              <a:spcAft>
                <a:spcPts val="1200"/>
              </a:spcAft>
              <a:buFontTx/>
              <a:buNone/>
            </a:pPr>
            <a:r>
              <a:rPr lang="en-US" sz="1600" dirty="0">
                <a:solidFill>
                  <a:srgbClr val="253957"/>
                </a:solidFill>
              </a:rPr>
              <a:t>Over 2,000 of them were existing customers and now they are angry with you. Everyone tells five friends about it. </a:t>
            </a:r>
          </a:p>
          <a:p>
            <a:pPr marL="0" indent="0">
              <a:spcBef>
                <a:spcPts val="0"/>
              </a:spcBef>
              <a:spcAft>
                <a:spcPts val="1200"/>
              </a:spcAft>
              <a:buFontTx/>
              <a:buNone/>
            </a:pPr>
            <a:r>
              <a:rPr lang="en-US" sz="1600" dirty="0">
                <a:solidFill>
                  <a:srgbClr val="253957"/>
                </a:solidFill>
              </a:rPr>
              <a:t>How many potential customers have you lost forever? </a:t>
            </a:r>
          </a:p>
        </p:txBody>
      </p:sp>
    </p:spTree>
    <p:extLst>
      <p:ext uri="{BB962C8B-B14F-4D97-AF65-F5344CB8AC3E}">
        <p14:creationId xmlns:p14="http://schemas.microsoft.com/office/powerpoint/2010/main" val="37007453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450400" y="830461"/>
            <a:ext cx="8064890" cy="0"/>
          </a:xfrm>
          <a:prstGeom prst="line">
            <a:avLst/>
          </a:prstGeom>
          <a:ln w="12700">
            <a:solidFill>
              <a:srgbClr val="253957"/>
            </a:solidFill>
            <a:miter lim="400000"/>
          </a:ln>
        </p:spPr>
        <p:txBody>
          <a:bodyPr lIns="26789" tIns="26789" rIns="26789" bIns="26789" anchor="ctr"/>
          <a:lstStyle/>
          <a:p>
            <a:pPr algn="ctr" defTabSz="308074" hangingPunct="0">
              <a:buClrTx/>
              <a:defRPr sz="3200"/>
            </a:pPr>
            <a:endParaRPr sz="1200">
              <a:latin typeface="Helvetica Light"/>
              <a:sym typeface="Helvetica Light"/>
            </a:endParaRPr>
          </a:p>
        </p:txBody>
      </p:sp>
      <p:sp>
        <p:nvSpPr>
          <p:cNvPr id="59" name="Очень крутой заголовок…"/>
          <p:cNvSpPr txBox="1"/>
          <p:nvPr/>
        </p:nvSpPr>
        <p:spPr>
          <a:xfrm>
            <a:off x="452522" y="-101498"/>
            <a:ext cx="6027540" cy="8674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endParaRPr sz="2625" b="1" cap="all" dirty="0">
              <a:solidFill>
                <a:srgbClr val="253957"/>
              </a:solidFill>
              <a:latin typeface="Arial Narrow"/>
              <a:sym typeface="Arial Narrow"/>
            </a:endParaRPr>
          </a:p>
        </p:txBody>
      </p:sp>
      <p:sp>
        <p:nvSpPr>
          <p:cNvPr id="17" name="Очень крутой заголовок…"/>
          <p:cNvSpPr txBox="1"/>
          <p:nvPr/>
        </p:nvSpPr>
        <p:spPr>
          <a:xfrm>
            <a:off x="1009019" y="284137"/>
            <a:ext cx="5858125"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lstStyle/>
          <a:p>
            <a:pPr defTabSz="308074" hangingPunct="0">
              <a:buClrTx/>
              <a:defRPr sz="7000" b="1" cap="all">
                <a:solidFill>
                  <a:srgbClr val="253957"/>
                </a:solidFill>
                <a:latin typeface="+mn-lt"/>
                <a:ea typeface="+mn-ea"/>
                <a:cs typeface="+mn-cs"/>
                <a:sym typeface="Arial Narrow"/>
              </a:defRPr>
            </a:pPr>
            <a:r>
              <a:rPr lang="en-US" sz="2025" b="1" cap="all" dirty="0">
                <a:solidFill>
                  <a:srgbClr val="253957"/>
                </a:solidFill>
                <a:latin typeface="+mn-lt"/>
                <a:sym typeface="Arial Narrow"/>
              </a:rPr>
              <a:t>The brand reputation management (ORM)</a:t>
            </a:r>
            <a:endParaRPr lang="ru-RU" sz="2025" b="1" cap="all" dirty="0">
              <a:solidFill>
                <a:srgbClr val="253957"/>
              </a:solidFill>
              <a:latin typeface="Arial Narrow"/>
              <a:sym typeface="Arial Narrow"/>
            </a:endParaRPr>
          </a:p>
        </p:txBody>
      </p:sp>
      <p:sp>
        <p:nvSpPr>
          <p:cNvPr id="18" name="Название подразделения, лаборатории, факультета и т.д."/>
          <p:cNvSpPr txBox="1"/>
          <p:nvPr/>
        </p:nvSpPr>
        <p:spPr>
          <a:xfrm>
            <a:off x="4252029" y="284137"/>
            <a:ext cx="4262406" cy="33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algn="r">
              <a:defRPr sz="2400">
                <a:solidFill>
                  <a:srgbClr val="253957"/>
                </a:solidFill>
                <a:latin typeface="+mn-lt"/>
                <a:ea typeface="+mn-ea"/>
                <a:cs typeface="+mn-cs"/>
                <a:sym typeface="Arial Narrow"/>
              </a:defRPr>
            </a:lvl1pPr>
          </a:lstStyle>
          <a:p>
            <a:pPr defTabSz="308074" hangingPunct="0">
              <a:buClrTx/>
            </a:pPr>
            <a:r>
              <a:rPr lang="en" sz="900" dirty="0"/>
              <a:t>Master’s </a:t>
            </a:r>
            <a:r>
              <a:rPr lang="en" sz="900" dirty="0" err="1"/>
              <a:t>Programme</a:t>
            </a:r>
            <a:endParaRPr lang="en" sz="900" dirty="0"/>
          </a:p>
          <a:p>
            <a:pPr defTabSz="308074" hangingPunct="0">
              <a:buClrTx/>
            </a:pPr>
            <a:r>
              <a:rPr lang="en" sz="900" dirty="0"/>
              <a:t>Business Analytics and Big Data Systems</a:t>
            </a:r>
            <a:endParaRPr lang="ru-RU" sz="900" dirty="0">
              <a:latin typeface="Arial Narrow"/>
            </a:endParaRPr>
          </a:p>
        </p:txBody>
      </p:sp>
      <p:sp>
        <p:nvSpPr>
          <p:cNvPr id="24" name="Номер слайда 14">
            <a:extLst>
              <a:ext uri="{FF2B5EF4-FFF2-40B4-BE49-F238E27FC236}">
                <a16:creationId xmlns:a16="http://schemas.microsoft.com/office/drawing/2014/main" id="{ACD6BD96-73AB-4D25-A4B6-31FAA0F87D61}"/>
              </a:ext>
            </a:extLst>
          </p:cNvPr>
          <p:cNvSpPr>
            <a:spLocks noGrp="1"/>
          </p:cNvSpPr>
          <p:nvPr>
            <p:ph type="sldNum" sz="quarter" idx="2"/>
          </p:nvPr>
        </p:nvSpPr>
        <p:spPr>
          <a:xfrm>
            <a:off x="8668876" y="406602"/>
            <a:ext cx="285334" cy="282769"/>
          </a:xfrm>
          <a:noFill/>
          <a:ln>
            <a:noFill/>
          </a:ln>
        </p:spPr>
        <p:txBody>
          <a:bodyPr/>
          <a:lstStyle/>
          <a:p>
            <a:pPr algn="ctr" defTabSz="308074" hangingPunct="0">
              <a:buClrTx/>
            </a:pPr>
            <a:fld id="{86CB4B4D-7CA3-9044-876B-883B54F8677D}" type="slidenum">
              <a:rPr lang="ru-RU" b="1">
                <a:solidFill>
                  <a:srgbClr val="253957"/>
                </a:solidFill>
                <a:latin typeface="Helvetica Light"/>
                <a:sym typeface="Helvetica Light"/>
              </a:rPr>
              <a:pPr algn="ctr" defTabSz="308074" hangingPunct="0">
                <a:buClrTx/>
              </a:pPr>
              <a:t>9</a:t>
            </a:fld>
            <a:endParaRPr lang="ru-RU" b="1" dirty="0">
              <a:solidFill>
                <a:srgbClr val="253957"/>
              </a:solidFill>
              <a:latin typeface="Helvetica Light"/>
              <a:sym typeface="Helvetica Light"/>
            </a:endParaRPr>
          </a:p>
        </p:txBody>
      </p:sp>
      <p:pic>
        <p:nvPicPr>
          <p:cNvPr id="10" name="Изображение" descr="Изображение">
            <a:extLst>
              <a:ext uri="{FF2B5EF4-FFF2-40B4-BE49-F238E27FC236}">
                <a16:creationId xmlns:a16="http://schemas.microsoft.com/office/drawing/2014/main" id="{7EE5BF6E-0625-7247-BAFE-334409DC17F1}"/>
              </a:ext>
            </a:extLst>
          </p:cNvPr>
          <p:cNvPicPr>
            <a:picLocks noChangeAspect="1"/>
          </p:cNvPicPr>
          <p:nvPr/>
        </p:nvPicPr>
        <p:blipFill>
          <a:blip r:embed="rId3"/>
          <a:stretch>
            <a:fillRect/>
          </a:stretch>
        </p:blipFill>
        <p:spPr>
          <a:xfrm>
            <a:off x="318011" y="181403"/>
            <a:ext cx="536567" cy="536567"/>
          </a:xfrm>
          <a:prstGeom prst="rect">
            <a:avLst/>
          </a:prstGeom>
          <a:ln w="12700">
            <a:miter lim="400000"/>
          </a:ln>
        </p:spPr>
      </p:pic>
      <p:sp>
        <p:nvSpPr>
          <p:cNvPr id="11" name="Google Shape;67;p15">
            <a:extLst>
              <a:ext uri="{FF2B5EF4-FFF2-40B4-BE49-F238E27FC236}">
                <a16:creationId xmlns:a16="http://schemas.microsoft.com/office/drawing/2014/main" id="{DAA31FB2-9AA1-4646-A89F-B344B5D76CD4}"/>
              </a:ext>
            </a:extLst>
          </p:cNvPr>
          <p:cNvSpPr txBox="1"/>
          <p:nvPr/>
        </p:nvSpPr>
        <p:spPr>
          <a:xfrm>
            <a:off x="450400" y="765962"/>
            <a:ext cx="8428424" cy="4247286"/>
          </a:xfrm>
          <a:prstGeom prst="rect">
            <a:avLst/>
          </a:prstGeom>
          <a:noFill/>
          <a:ln>
            <a:noFill/>
          </a:ln>
        </p:spPr>
        <p:txBody>
          <a:bodyPr spcFirstLastPara="1" wrap="square" lIns="91425" tIns="91425" rIns="91425" bIns="91425" anchor="t" anchorCtr="0">
            <a:spAutoFit/>
          </a:bodyPr>
          <a:lstStyle/>
          <a:p>
            <a:pPr lvl="0">
              <a:lnSpc>
                <a:spcPct val="150000"/>
              </a:lnSpc>
            </a:pPr>
            <a:r>
              <a:rPr lang="en-US" sz="1600" b="1" dirty="0">
                <a:solidFill>
                  <a:srgbClr val="253957"/>
                </a:solidFill>
                <a:latin typeface="Arial Narrow"/>
                <a:ea typeface="+mn-ea"/>
              </a:rPr>
              <a:t>Step 1: </a:t>
            </a:r>
            <a:r>
              <a:rPr lang="en-US" sz="1600" dirty="0">
                <a:solidFill>
                  <a:srgbClr val="253957"/>
                </a:solidFill>
                <a:latin typeface="Arial Narrow"/>
                <a:ea typeface="+mn-ea"/>
              </a:rPr>
              <a:t>Monitor brand’s/ company’s reputation </a:t>
            </a:r>
            <a:br>
              <a:rPr lang="en-US" sz="1600" dirty="0">
                <a:solidFill>
                  <a:srgbClr val="253957"/>
                </a:solidFill>
                <a:latin typeface="Arial Narrow"/>
                <a:ea typeface="+mn-ea"/>
              </a:rPr>
            </a:br>
            <a:r>
              <a:rPr lang="en-US" sz="1600" dirty="0">
                <a:solidFill>
                  <a:srgbClr val="253957"/>
                </a:solidFill>
                <a:latin typeface="Arial Narrow"/>
                <a:ea typeface="+mn-ea"/>
              </a:rPr>
              <a:t>	Know WHAT customers, influencers, competitors say about the brand/product</a:t>
            </a:r>
          </a:p>
          <a:p>
            <a:pPr lvl="0">
              <a:lnSpc>
                <a:spcPct val="150000"/>
              </a:lnSpc>
            </a:pPr>
            <a:r>
              <a:rPr lang="en-US" sz="1600" b="1" dirty="0">
                <a:solidFill>
                  <a:srgbClr val="253957"/>
                </a:solidFill>
                <a:latin typeface="Arial Narrow"/>
                <a:ea typeface="+mn-ea"/>
              </a:rPr>
              <a:t>Step 2: </a:t>
            </a:r>
            <a:r>
              <a:rPr lang="en-US" sz="1600" dirty="0">
                <a:solidFill>
                  <a:srgbClr val="253957"/>
                </a:solidFill>
                <a:latin typeface="Arial Narrow"/>
                <a:ea typeface="+mn-ea"/>
              </a:rPr>
              <a:t>Devise a response plan</a:t>
            </a:r>
            <a:br>
              <a:rPr lang="en-US" sz="1600" dirty="0">
                <a:solidFill>
                  <a:srgbClr val="253957"/>
                </a:solidFill>
                <a:latin typeface="Arial Narrow"/>
                <a:ea typeface="+mn-ea"/>
              </a:rPr>
            </a:br>
            <a:r>
              <a:rPr lang="en-US" sz="1600" dirty="0">
                <a:solidFill>
                  <a:srgbClr val="253957"/>
                </a:solidFill>
                <a:latin typeface="Arial Narrow"/>
                <a:ea typeface="+mn-ea"/>
              </a:rPr>
              <a:t>	Consider:</a:t>
            </a:r>
          </a:p>
          <a:p>
            <a:pPr lvl="0">
              <a:lnSpc>
                <a:spcPct val="150000"/>
              </a:lnSpc>
            </a:pPr>
            <a:r>
              <a:rPr lang="en-US" sz="1600" dirty="0">
                <a:solidFill>
                  <a:srgbClr val="253957"/>
                </a:solidFill>
                <a:latin typeface="Arial Narrow"/>
                <a:ea typeface="+mn-ea"/>
              </a:rPr>
              <a:t>	Who will monitor for comments and reviews?</a:t>
            </a:r>
          </a:p>
          <a:p>
            <a:pPr lvl="0">
              <a:lnSpc>
                <a:spcPct val="150000"/>
              </a:lnSpc>
            </a:pPr>
            <a:r>
              <a:rPr lang="en-US" sz="1600" dirty="0">
                <a:solidFill>
                  <a:srgbClr val="253957"/>
                </a:solidFill>
                <a:latin typeface="Arial Narrow"/>
                <a:ea typeface="+mn-ea"/>
              </a:rPr>
              <a:t>	Who decides whether new comments require a response?</a:t>
            </a:r>
          </a:p>
          <a:p>
            <a:pPr lvl="0">
              <a:lnSpc>
                <a:spcPct val="150000"/>
              </a:lnSpc>
            </a:pPr>
            <a:r>
              <a:rPr lang="en-US" sz="1600" dirty="0">
                <a:solidFill>
                  <a:srgbClr val="253957"/>
                </a:solidFill>
                <a:latin typeface="Arial Narrow"/>
                <a:ea typeface="+mn-ea"/>
              </a:rPr>
              <a:t>	Who knows what position the company should take regarding potential issues or questions?</a:t>
            </a:r>
          </a:p>
          <a:p>
            <a:pPr lvl="0">
              <a:lnSpc>
                <a:spcPct val="150000"/>
              </a:lnSpc>
            </a:pPr>
            <a:r>
              <a:rPr lang="en-US" sz="1600" dirty="0">
                <a:solidFill>
                  <a:srgbClr val="253957"/>
                </a:solidFill>
                <a:latin typeface="Arial Narrow"/>
                <a:ea typeface="+mn-ea"/>
              </a:rPr>
              <a:t>	Who will deliver the response?</a:t>
            </a:r>
          </a:p>
          <a:p>
            <a:pPr lvl="0">
              <a:lnSpc>
                <a:spcPct val="150000"/>
              </a:lnSpc>
            </a:pPr>
            <a:r>
              <a:rPr lang="en-US" sz="1600" b="1" dirty="0">
                <a:solidFill>
                  <a:srgbClr val="253957"/>
                </a:solidFill>
                <a:latin typeface="Arial Narrow"/>
                <a:ea typeface="+mn-ea"/>
              </a:rPr>
              <a:t>Step 3: </a:t>
            </a:r>
            <a:r>
              <a:rPr lang="en-US" sz="1600" dirty="0">
                <a:solidFill>
                  <a:srgbClr val="253957"/>
                </a:solidFill>
                <a:latin typeface="Arial Narrow"/>
                <a:ea typeface="+mn-ea"/>
              </a:rPr>
              <a:t>Handle negative comments delicately</a:t>
            </a:r>
          </a:p>
          <a:p>
            <a:pPr lvl="0">
              <a:lnSpc>
                <a:spcPct val="150000"/>
              </a:lnSpc>
            </a:pPr>
            <a:r>
              <a:rPr lang="en-US" sz="1600" b="1" dirty="0">
                <a:solidFill>
                  <a:srgbClr val="253957"/>
                </a:solidFill>
                <a:latin typeface="Arial Narrow"/>
                <a:ea typeface="+mn-ea"/>
              </a:rPr>
              <a:t>Step 4: </a:t>
            </a:r>
            <a:r>
              <a:rPr lang="en-US" sz="1600" dirty="0">
                <a:solidFill>
                  <a:srgbClr val="253957"/>
                </a:solidFill>
                <a:latin typeface="Arial Narrow"/>
                <a:ea typeface="+mn-ea"/>
              </a:rPr>
              <a:t>Build on the positives</a:t>
            </a:r>
          </a:p>
          <a:p>
            <a:pPr lvl="0">
              <a:lnSpc>
                <a:spcPct val="150000"/>
              </a:lnSpc>
            </a:pPr>
            <a:r>
              <a:rPr lang="en-US" sz="1600" b="1" dirty="0">
                <a:solidFill>
                  <a:srgbClr val="253957"/>
                </a:solidFill>
                <a:latin typeface="Arial Narrow"/>
                <a:ea typeface="+mn-ea"/>
              </a:rPr>
              <a:t>Step 5: </a:t>
            </a:r>
            <a:r>
              <a:rPr lang="en-US" sz="1600" dirty="0">
                <a:solidFill>
                  <a:srgbClr val="253957"/>
                </a:solidFill>
                <a:latin typeface="Arial Narrow"/>
                <a:ea typeface="+mn-ea"/>
              </a:rPr>
              <a:t>Follow through and measure your results</a:t>
            </a:r>
          </a:p>
        </p:txBody>
      </p:sp>
    </p:spTree>
    <p:extLst>
      <p:ext uri="{BB962C8B-B14F-4D97-AF65-F5344CB8AC3E}">
        <p14:creationId xmlns:p14="http://schemas.microsoft.com/office/powerpoint/2010/main" val="24845681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3867</TotalTime>
  <Words>1946</Words>
  <Application>Microsoft Macintosh PowerPoint</Application>
  <PresentationFormat>Экран (16:9)</PresentationFormat>
  <Paragraphs>293</Paragraphs>
  <Slides>38</Slides>
  <Notes>38</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38</vt:i4>
      </vt:variant>
    </vt:vector>
  </HeadingPairs>
  <TitlesOfParts>
    <vt:vector size="47" baseType="lpstr">
      <vt:lpstr>mr-eaves-xl-modern</vt:lpstr>
      <vt:lpstr>Roboto</vt:lpstr>
      <vt:lpstr>Cambria Math</vt:lpstr>
      <vt:lpstr>Arial</vt:lpstr>
      <vt:lpstr>Helvetica Light</vt:lpstr>
      <vt:lpstr>Helvetica</vt:lpstr>
      <vt:lpstr>Arial Narrow</vt:lpstr>
      <vt:lpstr>Menlo</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Писаренко Вероника Вадимовна</cp:lastModifiedBy>
  <cp:revision>69</cp:revision>
  <dcterms:modified xsi:type="dcterms:W3CDTF">2022-11-27T13:05:44Z</dcterms:modified>
</cp:coreProperties>
</file>